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8"/>
  </p:notesMasterIdLst>
  <p:handoutMasterIdLst>
    <p:handoutMasterId r:id="rId29"/>
  </p:handoutMasterIdLst>
  <p:sldIdLst>
    <p:sldId id="256" r:id="rId2"/>
    <p:sldId id="257" r:id="rId3"/>
    <p:sldId id="258" r:id="rId4"/>
    <p:sldId id="259" r:id="rId5"/>
    <p:sldId id="261" r:id="rId6"/>
    <p:sldId id="262" r:id="rId7"/>
    <p:sldId id="263" r:id="rId8"/>
    <p:sldId id="264" r:id="rId9"/>
    <p:sldId id="265" r:id="rId10"/>
    <p:sldId id="267" r:id="rId11"/>
    <p:sldId id="285" r:id="rId12"/>
    <p:sldId id="266" r:id="rId13"/>
    <p:sldId id="284" r:id="rId14"/>
    <p:sldId id="268" r:id="rId15"/>
    <p:sldId id="269" r:id="rId16"/>
    <p:sldId id="270" r:id="rId17"/>
    <p:sldId id="271" r:id="rId18"/>
    <p:sldId id="272" r:id="rId19"/>
    <p:sldId id="273" r:id="rId20"/>
    <p:sldId id="274" r:id="rId21"/>
    <p:sldId id="275" r:id="rId22"/>
    <p:sldId id="276" r:id="rId23"/>
    <p:sldId id="277" r:id="rId24"/>
    <p:sldId id="278" r:id="rId25"/>
    <p:sldId id="281" r:id="rId26"/>
    <p:sldId id="282" r:id="rId27"/>
  </p:sldIdLst>
  <p:sldSz cx="9144000" cy="6858000" type="screen4x3"/>
  <p:notesSz cx="6797675" cy="9928225"/>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4" d="100"/>
          <a:sy n="74" d="100"/>
        </p:scale>
        <p:origin x="1060" y="4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411"/>
          </a:xfrm>
          <a:prstGeom prst="rect">
            <a:avLst/>
          </a:prstGeom>
        </p:spPr>
        <p:txBody>
          <a:bodyPr vert="horz" lIns="91440" tIns="45720" rIns="91440" bIns="45720" rtlCol="0"/>
          <a:lstStyle>
            <a:lvl1pPr algn="l">
              <a:defRPr sz="1200"/>
            </a:lvl1pPr>
          </a:lstStyle>
          <a:p>
            <a:endParaRPr lang="tr-TR"/>
          </a:p>
        </p:txBody>
      </p:sp>
      <p:sp>
        <p:nvSpPr>
          <p:cNvPr id="3" name="Date Placeholder 2"/>
          <p:cNvSpPr>
            <a:spLocks noGrp="1"/>
          </p:cNvSpPr>
          <p:nvPr>
            <p:ph type="dt" sz="quarter" idx="1"/>
          </p:nvPr>
        </p:nvSpPr>
        <p:spPr>
          <a:xfrm>
            <a:off x="3850443" y="0"/>
            <a:ext cx="2945659" cy="496411"/>
          </a:xfrm>
          <a:prstGeom prst="rect">
            <a:avLst/>
          </a:prstGeom>
        </p:spPr>
        <p:txBody>
          <a:bodyPr vert="horz" lIns="91440" tIns="45720" rIns="91440" bIns="45720" rtlCol="0"/>
          <a:lstStyle>
            <a:lvl1pPr algn="r">
              <a:defRPr sz="1200"/>
            </a:lvl1pPr>
          </a:lstStyle>
          <a:p>
            <a:fld id="{0A9A3C81-0EDF-4971-AE4F-D9DFF1015E42}" type="datetimeFigureOut">
              <a:rPr lang="tr-TR" smtClean="0"/>
              <a:pPr/>
              <a:t>24.11.2016</a:t>
            </a:fld>
            <a:endParaRPr lang="tr-TR"/>
          </a:p>
        </p:txBody>
      </p:sp>
      <p:sp>
        <p:nvSpPr>
          <p:cNvPr id="4" name="Footer Placeholder 3"/>
          <p:cNvSpPr>
            <a:spLocks noGrp="1"/>
          </p:cNvSpPr>
          <p:nvPr>
            <p:ph type="ftr" sz="quarter" idx="2"/>
          </p:nvPr>
        </p:nvSpPr>
        <p:spPr>
          <a:xfrm>
            <a:off x="0" y="9430091"/>
            <a:ext cx="2945659" cy="496411"/>
          </a:xfrm>
          <a:prstGeom prst="rect">
            <a:avLst/>
          </a:prstGeom>
        </p:spPr>
        <p:txBody>
          <a:bodyPr vert="horz" lIns="91440" tIns="45720" rIns="91440" bIns="45720" rtlCol="0" anchor="b"/>
          <a:lstStyle>
            <a:lvl1pPr algn="l">
              <a:defRPr sz="1200"/>
            </a:lvl1pPr>
          </a:lstStyle>
          <a:p>
            <a:endParaRPr lang="tr-TR"/>
          </a:p>
        </p:txBody>
      </p:sp>
      <p:sp>
        <p:nvSpPr>
          <p:cNvPr id="5" name="Slide Number Placeholder 4"/>
          <p:cNvSpPr>
            <a:spLocks noGrp="1"/>
          </p:cNvSpPr>
          <p:nvPr>
            <p:ph type="sldNum" sz="quarter" idx="3"/>
          </p:nvPr>
        </p:nvSpPr>
        <p:spPr>
          <a:xfrm>
            <a:off x="3850443" y="9430091"/>
            <a:ext cx="2945659" cy="496411"/>
          </a:xfrm>
          <a:prstGeom prst="rect">
            <a:avLst/>
          </a:prstGeom>
        </p:spPr>
        <p:txBody>
          <a:bodyPr vert="horz" lIns="91440" tIns="45720" rIns="91440" bIns="45720" rtlCol="0" anchor="b"/>
          <a:lstStyle>
            <a:lvl1pPr algn="r">
              <a:defRPr sz="1200"/>
            </a:lvl1pPr>
          </a:lstStyle>
          <a:p>
            <a:fld id="{8D8D3BDC-7187-40AD-9754-24E5C6C26F3C}" type="slidenum">
              <a:rPr lang="tr-TR" smtClean="0"/>
              <a:pPr/>
              <a:t>‹#›</a:t>
            </a:fld>
            <a:endParaRPr lang="tr-TR"/>
          </a:p>
        </p:txBody>
      </p:sp>
    </p:spTree>
    <p:extLst>
      <p:ext uri="{BB962C8B-B14F-4D97-AF65-F5344CB8AC3E}">
        <p14:creationId xmlns:p14="http://schemas.microsoft.com/office/powerpoint/2010/main" val="1596246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411"/>
          </a:xfrm>
          <a:prstGeom prst="rect">
            <a:avLst/>
          </a:prstGeom>
        </p:spPr>
        <p:txBody>
          <a:bodyPr vert="horz" lIns="91440" tIns="45720" rIns="91440" bIns="45720" rtlCol="0"/>
          <a:lstStyle>
            <a:lvl1pPr algn="l">
              <a:defRPr sz="1200"/>
            </a:lvl1pPr>
          </a:lstStyle>
          <a:p>
            <a:endParaRPr lang="tr-TR"/>
          </a:p>
        </p:txBody>
      </p:sp>
      <p:sp>
        <p:nvSpPr>
          <p:cNvPr id="3" name="Date Placeholder 2"/>
          <p:cNvSpPr>
            <a:spLocks noGrp="1"/>
          </p:cNvSpPr>
          <p:nvPr>
            <p:ph type="dt" idx="1"/>
          </p:nvPr>
        </p:nvSpPr>
        <p:spPr>
          <a:xfrm>
            <a:off x="3850443" y="0"/>
            <a:ext cx="2945659" cy="496411"/>
          </a:xfrm>
          <a:prstGeom prst="rect">
            <a:avLst/>
          </a:prstGeom>
        </p:spPr>
        <p:txBody>
          <a:bodyPr vert="horz" lIns="91440" tIns="45720" rIns="91440" bIns="45720" rtlCol="0"/>
          <a:lstStyle>
            <a:lvl1pPr algn="r">
              <a:defRPr sz="1200"/>
            </a:lvl1pPr>
          </a:lstStyle>
          <a:p>
            <a:fld id="{7A31F630-8DD4-4917-84B1-8AD9C70146F7}" type="datetimeFigureOut">
              <a:rPr lang="tr-TR" smtClean="0"/>
              <a:pPr/>
              <a:t>24.11.2016</a:t>
            </a:fld>
            <a:endParaRPr lang="tr-TR"/>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tr-TR"/>
          </a:p>
        </p:txBody>
      </p:sp>
      <p:sp>
        <p:nvSpPr>
          <p:cNvPr id="5" name="Notes Placeholder 4"/>
          <p:cNvSpPr>
            <a:spLocks noGrp="1"/>
          </p:cNvSpPr>
          <p:nvPr>
            <p:ph type="body" sz="quarter" idx="3"/>
          </p:nvPr>
        </p:nvSpPr>
        <p:spPr>
          <a:xfrm>
            <a:off x="679768" y="4715907"/>
            <a:ext cx="5438140" cy="4467701"/>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6" name="Footer Placeholder 5"/>
          <p:cNvSpPr>
            <a:spLocks noGrp="1"/>
          </p:cNvSpPr>
          <p:nvPr>
            <p:ph type="ftr" sz="quarter" idx="4"/>
          </p:nvPr>
        </p:nvSpPr>
        <p:spPr>
          <a:xfrm>
            <a:off x="0" y="9430091"/>
            <a:ext cx="2945659" cy="496411"/>
          </a:xfrm>
          <a:prstGeom prst="rect">
            <a:avLst/>
          </a:prstGeom>
        </p:spPr>
        <p:txBody>
          <a:bodyPr vert="horz" lIns="91440" tIns="45720" rIns="91440" bIns="45720" rtlCol="0" anchor="b"/>
          <a:lstStyle>
            <a:lvl1pPr algn="l">
              <a:defRPr sz="1200"/>
            </a:lvl1pPr>
          </a:lstStyle>
          <a:p>
            <a:endParaRPr lang="tr-TR"/>
          </a:p>
        </p:txBody>
      </p:sp>
      <p:sp>
        <p:nvSpPr>
          <p:cNvPr id="7" name="Slide Number Placeholder 6"/>
          <p:cNvSpPr>
            <a:spLocks noGrp="1"/>
          </p:cNvSpPr>
          <p:nvPr>
            <p:ph type="sldNum" sz="quarter" idx="5"/>
          </p:nvPr>
        </p:nvSpPr>
        <p:spPr>
          <a:xfrm>
            <a:off x="3850443" y="9430091"/>
            <a:ext cx="2945659" cy="496411"/>
          </a:xfrm>
          <a:prstGeom prst="rect">
            <a:avLst/>
          </a:prstGeom>
        </p:spPr>
        <p:txBody>
          <a:bodyPr vert="horz" lIns="91440" tIns="45720" rIns="91440" bIns="45720" rtlCol="0" anchor="b"/>
          <a:lstStyle>
            <a:lvl1pPr algn="r">
              <a:defRPr sz="1200"/>
            </a:lvl1pPr>
          </a:lstStyle>
          <a:p>
            <a:fld id="{23E78832-D58B-4C71-83FD-D95EA93A556E}" type="slidenum">
              <a:rPr lang="tr-TR" smtClean="0"/>
              <a:pPr/>
              <a:t>‹#›</a:t>
            </a:fld>
            <a:endParaRPr lang="tr-TR"/>
          </a:p>
        </p:txBody>
      </p:sp>
    </p:spTree>
    <p:extLst>
      <p:ext uri="{BB962C8B-B14F-4D97-AF65-F5344CB8AC3E}">
        <p14:creationId xmlns:p14="http://schemas.microsoft.com/office/powerpoint/2010/main" val="13533804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a:p>
        </p:txBody>
      </p:sp>
      <p:sp>
        <p:nvSpPr>
          <p:cNvPr id="4" name="Slide Number Placeholder 3"/>
          <p:cNvSpPr>
            <a:spLocks noGrp="1"/>
          </p:cNvSpPr>
          <p:nvPr>
            <p:ph type="sldNum" sz="quarter" idx="10"/>
          </p:nvPr>
        </p:nvSpPr>
        <p:spPr/>
        <p:txBody>
          <a:bodyPr/>
          <a:lstStyle/>
          <a:p>
            <a:fld id="{23E78832-D58B-4C71-83FD-D95EA93A556E}" type="slidenum">
              <a:rPr lang="tr-TR" smtClean="0"/>
              <a:pPr/>
              <a:t>1</a:t>
            </a:fld>
            <a:endParaRPr lang="tr-TR"/>
          </a:p>
        </p:txBody>
      </p:sp>
    </p:spTree>
    <p:extLst>
      <p:ext uri="{BB962C8B-B14F-4D97-AF65-F5344CB8AC3E}">
        <p14:creationId xmlns:p14="http://schemas.microsoft.com/office/powerpoint/2010/main" val="26341632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D97AA6D1-A37C-41E2-B97A-E6663BA274FC}" type="datetime1">
              <a:rPr lang="tr-TR" smtClean="0"/>
              <a:pPr/>
              <a:t>24.11.2016</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80BECB07-289F-4ECF-A73F-DD1506077A2C}"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E6EDD76-389C-4CBB-8595-811CABEEF415}" type="datetime1">
              <a:rPr lang="tr-TR" smtClean="0"/>
              <a:pPr/>
              <a:t>24.11.2016</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80BECB07-289F-4ECF-A73F-DD1506077A2C}"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822AD24B-64C5-47E9-B5C2-26D33947479C}" type="datetime1">
              <a:rPr lang="tr-TR" smtClean="0"/>
              <a:pPr/>
              <a:t>24.11.2016</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80BECB07-289F-4ECF-A73F-DD1506077A2C}" type="slidenum">
              <a:rPr lang="tr-TR" smtClean="0"/>
              <a:pPr/>
              <a:t>‹#›</a:t>
            </a:fld>
            <a:endParaRPr lang="tr-TR"/>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CB3668B-1BCA-4CF7-9A3A-24200FCADA9D}" type="datetime1">
              <a:rPr lang="tr-TR" smtClean="0"/>
              <a:pPr/>
              <a:t>24.11.2016</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80BECB07-289F-4ECF-A73F-DD1506077A2C}" type="slidenum">
              <a:rPr lang="tr-TR" smtClean="0"/>
              <a:pPr/>
              <a:t>‹#›</a:t>
            </a:fld>
            <a:endParaRPr lang="tr-TR"/>
          </a:p>
        </p:txBody>
      </p:sp>
      <p:sp>
        <p:nvSpPr>
          <p:cNvPr id="7" name="Title 6"/>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1510718-E0F9-4809-8C2B-A0C20B7A0D4E}" type="datetime1">
              <a:rPr lang="tr-TR" smtClean="0"/>
              <a:pPr/>
              <a:t>24.11.2016</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80BECB07-289F-4ECF-A73F-DD1506077A2C}"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p:txBody>
          <a:bodyPr/>
          <a:lstStyle/>
          <a:p>
            <a:fld id="{E06E753B-C6E4-4B9F-998A-EEC77E1A7709}" type="datetime1">
              <a:rPr lang="tr-TR" smtClean="0"/>
              <a:pPr/>
              <a:t>24.11.2016</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80BECB07-289F-4ECF-A73F-DD1506077A2C}" type="slidenum">
              <a:rPr lang="tr-TR" smtClean="0"/>
              <a:pPr/>
              <a:t>‹#›</a:t>
            </a:fld>
            <a:endParaRPr lang="tr-TR"/>
          </a:p>
        </p:txBody>
      </p:sp>
      <p:sp>
        <p:nvSpPr>
          <p:cNvPr id="9" name="Content Placeholder 8"/>
          <p:cNvSpPr>
            <a:spLocks noGrp="1"/>
          </p:cNvSpPr>
          <p:nvPr>
            <p:ph sz="quarter" idx="13"/>
          </p:nvPr>
        </p:nvSpPr>
        <p:spPr>
          <a:xfrm>
            <a:off x="676655" y="2679192"/>
            <a:ext cx="3822192" cy="34472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5F10FE3-52CA-4DFE-99C0-0ECBD210660B}" type="datetime1">
              <a:rPr lang="tr-TR" smtClean="0"/>
              <a:pPr/>
              <a:t>24.11.2016</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80BECB07-289F-4ECF-A73F-DD1506077A2C}"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AFC204A-0EF1-4999-9F28-A772BF53BC7F}" type="datetime1">
              <a:rPr lang="tr-TR" smtClean="0"/>
              <a:pPr/>
              <a:t>24.11.2016</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80BECB07-289F-4ECF-A73F-DD1506077A2C}"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Date Placeholder 1"/>
          <p:cNvSpPr>
            <a:spLocks noGrp="1"/>
          </p:cNvSpPr>
          <p:nvPr>
            <p:ph type="dt" sz="half" idx="10"/>
          </p:nvPr>
        </p:nvSpPr>
        <p:spPr/>
        <p:txBody>
          <a:bodyPr/>
          <a:lstStyle/>
          <a:p>
            <a:fld id="{3D40F095-CAC2-41B6-8447-4F2C04D04147}" type="datetime1">
              <a:rPr lang="tr-TR" smtClean="0"/>
              <a:pPr/>
              <a:t>24.11.2016</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80BECB07-289F-4ECF-A73F-DD1506077A2C}"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B3AF1AC8-DC8D-45B8-A732-5E6DADFCBDC4}" type="datetime1">
              <a:rPr lang="tr-TR" smtClean="0"/>
              <a:pPr/>
              <a:t>24.11.2016</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80BECB07-289F-4ECF-A73F-DD1506077A2C}" type="slidenum">
              <a:rPr lang="tr-TR" smtClean="0"/>
              <a:pPr/>
              <a:t>‹#›</a:t>
            </a:fld>
            <a:endParaRPr lang="tr-TR"/>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en-US" smtClean="0"/>
              <a:t>Click to edit Master title style</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9951BE2-F259-489F-997E-C097C08BFA44}" type="datetime1">
              <a:rPr lang="tr-TR" smtClean="0"/>
              <a:pPr/>
              <a:t>24.11.2016</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80BECB07-289F-4ECF-A73F-DD1506077A2C}" type="slidenum">
              <a:rPr lang="tr-TR" smtClean="0"/>
              <a:pPr/>
              <a:t>‹#›</a:t>
            </a:fld>
            <a:endParaRPr lang="tr-TR"/>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AF0727A3-B1D0-4278-BEF4-60725992EAB2}" type="datetime1">
              <a:rPr lang="tr-TR" smtClean="0"/>
              <a:pPr/>
              <a:t>24.11.2016</a:t>
            </a:fld>
            <a:endParaRPr lang="tr-TR"/>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endParaRPr lang="tr-TR"/>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80BECB07-289F-4ECF-A73F-DD1506077A2C}" type="slidenum">
              <a:rPr lang="tr-TR" smtClean="0"/>
              <a:pPr/>
              <a:t>‹#›</a:t>
            </a:fld>
            <a:endParaRPr lang="tr-TR"/>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476672"/>
            <a:ext cx="7772400" cy="2903636"/>
          </a:xfrm>
        </p:spPr>
        <p:txBody>
          <a:bodyPr>
            <a:normAutofit/>
          </a:bodyPr>
          <a:lstStyle/>
          <a:p>
            <a:r>
              <a:rPr lang="tr-TR" dirty="0" smtClean="0"/>
              <a:t>Yabancı Dil Olarak Türkçe </a:t>
            </a:r>
            <a:r>
              <a:rPr lang="tr-TR" smtClean="0"/>
              <a:t>Konuşma Becerisi, </a:t>
            </a:r>
            <a:r>
              <a:rPr lang="tr-TR" dirty="0" smtClean="0"/>
              <a:t>Ölçme ve Değerlendirme</a:t>
            </a:r>
            <a:endParaRPr lang="tr-TR" dirty="0"/>
          </a:p>
        </p:txBody>
      </p:sp>
      <p:sp>
        <p:nvSpPr>
          <p:cNvPr id="3" name="Subtitle 2"/>
          <p:cNvSpPr>
            <a:spLocks noGrp="1"/>
          </p:cNvSpPr>
          <p:nvPr>
            <p:ph type="subTitle" idx="1"/>
          </p:nvPr>
        </p:nvSpPr>
        <p:spPr/>
        <p:txBody>
          <a:bodyPr/>
          <a:lstStyle/>
          <a:p>
            <a:r>
              <a:rPr lang="tr-TR" dirty="0" smtClean="0"/>
              <a:t>İbrahim Dilek </a:t>
            </a:r>
          </a:p>
          <a:p>
            <a:r>
              <a:rPr lang="tr-TR" dirty="0" smtClean="0"/>
              <a:t>28. </a:t>
            </a:r>
            <a:r>
              <a:rPr lang="tr-TR" smtClean="0"/>
              <a:t>YADOT Çalışma Toplantısı</a:t>
            </a:r>
          </a:p>
          <a:p>
            <a:r>
              <a:rPr lang="tr-TR" smtClean="0"/>
              <a:t>5.11.2016</a:t>
            </a:r>
            <a:endParaRPr lang="tr-TR" dirty="0"/>
          </a:p>
        </p:txBody>
      </p:sp>
      <p:sp>
        <p:nvSpPr>
          <p:cNvPr id="4" name="Slide Number Placeholder 3"/>
          <p:cNvSpPr>
            <a:spLocks noGrp="1"/>
          </p:cNvSpPr>
          <p:nvPr>
            <p:ph type="sldNum" sz="quarter" idx="12"/>
          </p:nvPr>
        </p:nvSpPr>
        <p:spPr/>
        <p:txBody>
          <a:bodyPr/>
          <a:lstStyle/>
          <a:p>
            <a:fld id="{80BECB07-289F-4ECF-A73F-DD1506077A2C}" type="slidenum">
              <a:rPr lang="tr-TR" smtClean="0"/>
              <a:pPr/>
              <a:t>1</a:t>
            </a:fld>
            <a:endParaRPr lang="tr-TR"/>
          </a:p>
        </p:txBody>
      </p:sp>
    </p:spTree>
    <p:extLst>
      <p:ext uri="{BB962C8B-B14F-4D97-AF65-F5344CB8AC3E}">
        <p14:creationId xmlns:p14="http://schemas.microsoft.com/office/powerpoint/2010/main" val="29470020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72067" y="1772816"/>
            <a:ext cx="7408333" cy="4353347"/>
          </a:xfrm>
        </p:spPr>
        <p:txBody>
          <a:bodyPr>
            <a:normAutofit fontScale="85000" lnSpcReduction="20000"/>
          </a:bodyPr>
          <a:lstStyle/>
          <a:p>
            <a:pPr marL="0" indent="0">
              <a:buNone/>
            </a:pPr>
            <a:r>
              <a:rPr lang="tr-TR" b="1" dirty="0" smtClean="0"/>
              <a:t>Herkese eşit söz hakkı </a:t>
            </a:r>
          </a:p>
          <a:p>
            <a:pPr marL="0" indent="0">
              <a:buNone/>
            </a:pPr>
            <a:r>
              <a:rPr lang="tr-TR" b="1" dirty="0" smtClean="0"/>
              <a:t>İsteyene öncelik </a:t>
            </a:r>
          </a:p>
          <a:p>
            <a:pPr marL="0" indent="0">
              <a:buNone/>
            </a:pPr>
            <a:r>
              <a:rPr lang="tr-TR" b="1" dirty="0" smtClean="0"/>
              <a:t>Öğrenciyi tanıma</a:t>
            </a:r>
          </a:p>
          <a:p>
            <a:pPr marL="0" indent="0">
              <a:buNone/>
            </a:pPr>
            <a:r>
              <a:rPr lang="tr-TR" b="1" dirty="0" smtClean="0"/>
              <a:t>Konu seçimi </a:t>
            </a:r>
          </a:p>
          <a:p>
            <a:pPr marL="0" indent="0">
              <a:buNone/>
            </a:pPr>
            <a:r>
              <a:rPr lang="tr-TR" b="1" dirty="0" smtClean="0"/>
              <a:t>Sabır : </a:t>
            </a:r>
            <a:r>
              <a:rPr lang="tr-TR" dirty="0" smtClean="0"/>
              <a:t>Anlaşılma ve düşünme için zaman tanı. Öğrencinin kendini düzeltmesine şans ver</a:t>
            </a:r>
          </a:p>
          <a:p>
            <a:pPr marL="0" indent="0">
              <a:buNone/>
            </a:pPr>
            <a:endParaRPr lang="tr-TR" dirty="0" smtClean="0"/>
          </a:p>
          <a:p>
            <a:pPr marL="0" indent="0">
              <a:buNone/>
            </a:pPr>
            <a:r>
              <a:rPr lang="tr-TR" b="1" u="sng" dirty="0" smtClean="0"/>
              <a:t>     YANLIŞLARA </a:t>
            </a:r>
            <a:r>
              <a:rPr lang="tr-TR" b="1" u="sng" dirty="0"/>
              <a:t>YAKLAŞIM </a:t>
            </a:r>
            <a:endParaRPr lang="tr-TR" b="1" dirty="0"/>
          </a:p>
          <a:p>
            <a:r>
              <a:rPr lang="tr-TR" dirty="0"/>
              <a:t>Anlayış Göstermek</a:t>
            </a:r>
          </a:p>
          <a:p>
            <a:r>
              <a:rPr lang="tr-TR" dirty="0"/>
              <a:t>Görmezden Gelmek</a:t>
            </a:r>
          </a:p>
          <a:p>
            <a:r>
              <a:rPr lang="tr-TR" dirty="0" smtClean="0"/>
              <a:t>Uyarmak</a:t>
            </a:r>
            <a:endParaRPr lang="tr-TR" dirty="0"/>
          </a:p>
          <a:p>
            <a:r>
              <a:rPr lang="tr-TR" dirty="0"/>
              <a:t>Dersi Atlamak/Ötelemek</a:t>
            </a:r>
          </a:p>
          <a:p>
            <a:r>
              <a:rPr lang="tr-TR" dirty="0"/>
              <a:t>Öğrenciyle Konuşmak</a:t>
            </a:r>
          </a:p>
          <a:p>
            <a:r>
              <a:rPr lang="tr-TR" dirty="0"/>
              <a:t>Ceza Vermek</a:t>
            </a:r>
          </a:p>
          <a:p>
            <a:pPr marL="0" indent="0">
              <a:buNone/>
            </a:pPr>
            <a:endParaRPr lang="tr-TR" dirty="0"/>
          </a:p>
        </p:txBody>
      </p:sp>
      <p:sp>
        <p:nvSpPr>
          <p:cNvPr id="3" name="Slide Number Placeholder 2"/>
          <p:cNvSpPr>
            <a:spLocks noGrp="1"/>
          </p:cNvSpPr>
          <p:nvPr>
            <p:ph type="sldNum" sz="quarter" idx="12"/>
          </p:nvPr>
        </p:nvSpPr>
        <p:spPr/>
        <p:txBody>
          <a:bodyPr/>
          <a:lstStyle/>
          <a:p>
            <a:fld id="{80BECB07-289F-4ECF-A73F-DD1506077A2C}" type="slidenum">
              <a:rPr lang="tr-TR" smtClean="0"/>
              <a:pPr/>
              <a:t>10</a:t>
            </a:fld>
            <a:endParaRPr lang="tr-TR"/>
          </a:p>
        </p:txBody>
      </p:sp>
      <p:sp>
        <p:nvSpPr>
          <p:cNvPr id="4" name="Title 3"/>
          <p:cNvSpPr>
            <a:spLocks noGrp="1"/>
          </p:cNvSpPr>
          <p:nvPr>
            <p:ph type="title"/>
          </p:nvPr>
        </p:nvSpPr>
        <p:spPr/>
        <p:txBody>
          <a:bodyPr/>
          <a:lstStyle/>
          <a:p>
            <a:r>
              <a:rPr lang="tr-TR" dirty="0" smtClean="0"/>
              <a:t>Öğretmen Tutumu</a:t>
            </a:r>
            <a:endParaRPr lang="tr-TR" dirty="0"/>
          </a:p>
        </p:txBody>
      </p:sp>
    </p:spTree>
    <p:extLst>
      <p:ext uri="{BB962C8B-B14F-4D97-AF65-F5344CB8AC3E}">
        <p14:creationId xmlns:p14="http://schemas.microsoft.com/office/powerpoint/2010/main" val="46727756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a:xfrm>
            <a:off x="872067" y="1412776"/>
            <a:ext cx="7408333" cy="4713387"/>
          </a:xfrm>
        </p:spPr>
        <p:txBody>
          <a:bodyPr>
            <a:normAutofit/>
          </a:bodyPr>
          <a:lstStyle/>
          <a:p>
            <a:r>
              <a:rPr lang="tr-TR" sz="2800" b="1" dirty="0" smtClean="0"/>
              <a:t>Düzeltme Geribildirimleri            </a:t>
            </a:r>
            <a:r>
              <a:rPr lang="tr-TR" sz="1800" dirty="0" err="1" smtClean="0"/>
              <a:t>Lyster</a:t>
            </a:r>
            <a:r>
              <a:rPr lang="tr-TR" sz="1800" dirty="0" smtClean="0"/>
              <a:t> ve Ranta (1997)</a:t>
            </a:r>
            <a:endParaRPr lang="tr-TR" dirty="0" smtClean="0"/>
          </a:p>
          <a:p>
            <a:pPr>
              <a:buNone/>
            </a:pPr>
            <a:endParaRPr lang="tr-TR" dirty="0" smtClean="0"/>
          </a:p>
          <a:p>
            <a:pPr>
              <a:buNone/>
            </a:pPr>
            <a:r>
              <a:rPr lang="tr-TR" dirty="0" smtClean="0"/>
              <a:t>1. Doğrudan düzeltme</a:t>
            </a:r>
          </a:p>
          <a:p>
            <a:pPr>
              <a:buNone/>
            </a:pPr>
            <a:r>
              <a:rPr lang="tr-TR" dirty="0" smtClean="0"/>
              <a:t>2. Yeniden biçimlendirme</a:t>
            </a:r>
          </a:p>
          <a:p>
            <a:pPr>
              <a:buNone/>
            </a:pPr>
            <a:r>
              <a:rPr lang="tr-TR" dirty="0" smtClean="0"/>
              <a:t>3. Açıklığa kavuşturma talebi</a:t>
            </a:r>
          </a:p>
          <a:p>
            <a:pPr>
              <a:buNone/>
            </a:pPr>
            <a:r>
              <a:rPr lang="tr-TR" dirty="0" smtClean="0"/>
              <a:t>4. Üst-dilsel geribildirim </a:t>
            </a:r>
            <a:r>
              <a:rPr lang="tr-TR" sz="1200" dirty="0" smtClean="0"/>
              <a:t>yorum, bilgi, soru</a:t>
            </a:r>
            <a:endParaRPr lang="tr-TR" dirty="0" smtClean="0"/>
          </a:p>
          <a:p>
            <a:pPr>
              <a:buNone/>
            </a:pPr>
            <a:r>
              <a:rPr lang="tr-TR" dirty="0" smtClean="0"/>
              <a:t>5. </a:t>
            </a:r>
            <a:r>
              <a:rPr lang="tr-TR" dirty="0" err="1" smtClean="0"/>
              <a:t>Söyletim</a:t>
            </a:r>
            <a:r>
              <a:rPr lang="tr-TR" dirty="0" smtClean="0"/>
              <a:t>: </a:t>
            </a:r>
            <a:r>
              <a:rPr lang="tr-TR" sz="1200" dirty="0" smtClean="0"/>
              <a:t>Yanlışa kadar tekrar, soru, yeniden başka deyiş</a:t>
            </a:r>
          </a:p>
          <a:p>
            <a:pPr>
              <a:buNone/>
            </a:pPr>
            <a:r>
              <a:rPr lang="tr-TR" dirty="0" smtClean="0"/>
              <a:t>6. Tekrarlama</a:t>
            </a:r>
          </a:p>
          <a:p>
            <a:pPr lvl="0">
              <a:buClr>
                <a:srgbClr val="31B6FD"/>
              </a:buClr>
              <a:buNone/>
            </a:pPr>
            <a:r>
              <a:rPr lang="tr-TR" sz="1200" dirty="0">
                <a:solidFill>
                  <a:srgbClr val="073E87"/>
                </a:solidFill>
              </a:rPr>
              <a:t> </a:t>
            </a:r>
            <a:r>
              <a:rPr lang="tr-TR" sz="1200" dirty="0" smtClean="0">
                <a:solidFill>
                  <a:srgbClr val="073E87"/>
                </a:solidFill>
              </a:rPr>
              <a:t> ÇETİNKAYA</a:t>
            </a:r>
            <a:r>
              <a:rPr lang="tr-TR" sz="1200" dirty="0">
                <a:solidFill>
                  <a:srgbClr val="073E87"/>
                </a:solidFill>
              </a:rPr>
              <a:t>, G., HAMZADAYI, E., Yabancı Dil Olarak Türkçe Öğretim Sürecinde Sözel Düzeltme Geribildirimleri: Öğretmen ve Öğrenci Yeğleyişleri</a:t>
            </a:r>
            <a:endParaRPr lang="tr-TR" dirty="0">
              <a:solidFill>
                <a:srgbClr val="073E87"/>
              </a:solidFill>
            </a:endParaRPr>
          </a:p>
          <a:p>
            <a:pPr>
              <a:buNone/>
            </a:pPr>
            <a:endParaRPr lang="tr-TR" dirty="0"/>
          </a:p>
        </p:txBody>
      </p:sp>
      <p:sp>
        <p:nvSpPr>
          <p:cNvPr id="3" name="2 Slayt Numarası Yer Tutucusu"/>
          <p:cNvSpPr>
            <a:spLocks noGrp="1"/>
          </p:cNvSpPr>
          <p:nvPr>
            <p:ph type="sldNum" sz="quarter" idx="12"/>
          </p:nvPr>
        </p:nvSpPr>
        <p:spPr/>
        <p:txBody>
          <a:bodyPr/>
          <a:lstStyle/>
          <a:p>
            <a:fld id="{80BECB07-289F-4ECF-A73F-DD1506077A2C}" type="slidenum">
              <a:rPr lang="tr-TR" smtClean="0"/>
              <a:pPr/>
              <a:t>11</a:t>
            </a:fld>
            <a:endParaRPr lang="tr-T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971600" y="692696"/>
            <a:ext cx="7408333" cy="5649491"/>
          </a:xfrm>
        </p:spPr>
        <p:txBody>
          <a:bodyPr>
            <a:normAutofit lnSpcReduction="10000"/>
          </a:bodyPr>
          <a:lstStyle/>
          <a:p>
            <a:r>
              <a:rPr lang="tr-TR" b="1" dirty="0" smtClean="0"/>
              <a:t>Konuşmayı </a:t>
            </a:r>
            <a:r>
              <a:rPr lang="tr-TR" b="1" dirty="0"/>
              <a:t>Düzeltme; Yapısal</a:t>
            </a:r>
            <a:endParaRPr lang="tr-TR" dirty="0"/>
          </a:p>
          <a:p>
            <a:pPr marL="0" indent="0">
              <a:buNone/>
            </a:pPr>
            <a:r>
              <a:rPr lang="tr-TR" dirty="0"/>
              <a:t>1. Dilbilgisi</a:t>
            </a:r>
          </a:p>
          <a:p>
            <a:pPr marL="0" indent="0">
              <a:buNone/>
            </a:pPr>
            <a:r>
              <a:rPr lang="tr-TR" dirty="0"/>
              <a:t>2. Sesletim </a:t>
            </a:r>
          </a:p>
          <a:p>
            <a:pPr marL="0" indent="0">
              <a:buNone/>
            </a:pPr>
            <a:r>
              <a:rPr lang="tr-TR" b="1" dirty="0"/>
              <a:t>........................</a:t>
            </a:r>
            <a:endParaRPr lang="tr-TR" dirty="0"/>
          </a:p>
          <a:p>
            <a:r>
              <a:rPr lang="tr-TR" b="1" dirty="0"/>
              <a:t>Konuşmayı Düzeltme; Zamansal</a:t>
            </a:r>
            <a:endParaRPr lang="tr-TR" dirty="0"/>
          </a:p>
          <a:p>
            <a:pPr marL="0" indent="0">
              <a:buNone/>
            </a:pPr>
            <a:r>
              <a:rPr lang="tr-TR" dirty="0"/>
              <a:t>Önce: Yardım amacıyla; İpucu vererek ya da doğrudan söyleme</a:t>
            </a:r>
          </a:p>
          <a:p>
            <a:pPr marL="0" indent="0">
              <a:buNone/>
            </a:pPr>
            <a:r>
              <a:rPr lang="tr-TR" dirty="0"/>
              <a:t>Hemen Ardından</a:t>
            </a:r>
          </a:p>
          <a:p>
            <a:pPr marL="0" indent="0">
              <a:buNone/>
            </a:pPr>
            <a:r>
              <a:rPr lang="tr-TR" dirty="0"/>
              <a:t>Daha Sonra </a:t>
            </a:r>
          </a:p>
          <a:p>
            <a:r>
              <a:rPr lang="tr-TR" b="1" dirty="0"/>
              <a:t>Konuşmayı Düzeltme; Odak</a:t>
            </a:r>
            <a:endParaRPr lang="tr-TR" dirty="0"/>
          </a:p>
          <a:p>
            <a:pPr marL="0" indent="0">
              <a:buNone/>
            </a:pPr>
            <a:r>
              <a:rPr lang="tr-TR" dirty="0"/>
              <a:t>Kişiye Özel </a:t>
            </a:r>
          </a:p>
          <a:p>
            <a:pPr marL="0" indent="0">
              <a:buNone/>
            </a:pPr>
            <a:r>
              <a:rPr lang="tr-TR" dirty="0" smtClean="0"/>
              <a:t>Grup-Genel</a:t>
            </a:r>
          </a:p>
          <a:p>
            <a:pPr marL="0" indent="0"/>
            <a:r>
              <a:rPr lang="tr-TR" b="1" dirty="0" smtClean="0"/>
              <a:t>Konuşmayı Düzeltme; Kim?</a:t>
            </a:r>
          </a:p>
          <a:p>
            <a:pPr marL="0" indent="0">
              <a:buNone/>
            </a:pPr>
            <a:r>
              <a:rPr lang="tr-TR" dirty="0" smtClean="0"/>
              <a:t>Öğretmen-kendi-sınıf arkadaşı</a:t>
            </a:r>
            <a:endParaRPr lang="tr-TR" dirty="0"/>
          </a:p>
          <a:p>
            <a:pPr marL="0" indent="0">
              <a:buNone/>
            </a:pPr>
            <a:endParaRPr lang="tr-TR" dirty="0"/>
          </a:p>
        </p:txBody>
      </p:sp>
      <p:sp>
        <p:nvSpPr>
          <p:cNvPr id="3" name="Slide Number Placeholder 2"/>
          <p:cNvSpPr>
            <a:spLocks noGrp="1"/>
          </p:cNvSpPr>
          <p:nvPr>
            <p:ph type="sldNum" sz="quarter" idx="12"/>
          </p:nvPr>
        </p:nvSpPr>
        <p:spPr/>
        <p:txBody>
          <a:bodyPr/>
          <a:lstStyle/>
          <a:p>
            <a:fld id="{80BECB07-289F-4ECF-A73F-DD1506077A2C}" type="slidenum">
              <a:rPr lang="tr-TR" smtClean="0"/>
              <a:pPr/>
              <a:t>12</a:t>
            </a:fld>
            <a:endParaRPr lang="tr-TR"/>
          </a:p>
        </p:txBody>
      </p:sp>
    </p:spTree>
    <p:extLst>
      <p:ext uri="{BB962C8B-B14F-4D97-AF65-F5344CB8AC3E}">
        <p14:creationId xmlns:p14="http://schemas.microsoft.com/office/powerpoint/2010/main" val="15611859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a:xfrm>
            <a:off x="872067" y="692696"/>
            <a:ext cx="7408333" cy="5433467"/>
          </a:xfrm>
        </p:spPr>
        <p:txBody>
          <a:bodyPr>
            <a:normAutofit lnSpcReduction="10000"/>
          </a:bodyPr>
          <a:lstStyle/>
          <a:p>
            <a:r>
              <a:rPr lang="tr-TR" b="1" dirty="0" smtClean="0"/>
              <a:t>Konuşmada yanlışların düzeltilmesini tamamen kabul</a:t>
            </a:r>
          </a:p>
          <a:p>
            <a:pPr>
              <a:buNone/>
            </a:pPr>
            <a:r>
              <a:rPr lang="tr-TR" dirty="0" smtClean="0"/>
              <a:t>öğrenciler 4,67     öğretmenler  4,34</a:t>
            </a:r>
          </a:p>
          <a:p>
            <a:r>
              <a:rPr lang="tr-TR" b="1" dirty="0" smtClean="0"/>
              <a:t>Konuşma yanlışlarını düzeltme sıklığı</a:t>
            </a:r>
          </a:p>
          <a:p>
            <a:pPr>
              <a:buNone/>
            </a:pPr>
            <a:r>
              <a:rPr lang="tr-TR" dirty="0" smtClean="0"/>
              <a:t>öğrenciler  4,35    öğretmenler  4,05 </a:t>
            </a:r>
          </a:p>
          <a:p>
            <a:r>
              <a:rPr lang="tr-TR" b="1" dirty="0" smtClean="0"/>
              <a:t>Konuşma yanlışının düzeltilme zamanı</a:t>
            </a:r>
          </a:p>
          <a:p>
            <a:pPr>
              <a:buNone/>
            </a:pPr>
            <a:r>
              <a:rPr lang="tr-TR" sz="2000" dirty="0" smtClean="0"/>
              <a:t>Yanlış yapılır yapılmaz: </a:t>
            </a:r>
            <a:r>
              <a:rPr lang="tr-TR" dirty="0" smtClean="0"/>
              <a:t>öğrenciler 3.4   öğretmenler 3.2</a:t>
            </a:r>
          </a:p>
          <a:p>
            <a:pPr>
              <a:buNone/>
            </a:pPr>
            <a:r>
              <a:rPr lang="tr-TR" sz="2000" dirty="0" smtClean="0"/>
              <a:t>Konuşma bittikten sonra:  </a:t>
            </a:r>
            <a:r>
              <a:rPr lang="tr-TR" dirty="0" smtClean="0"/>
              <a:t>öğrenciler 3.4   öğretmenler 3.5</a:t>
            </a:r>
          </a:p>
          <a:p>
            <a:pPr>
              <a:buNone/>
            </a:pPr>
            <a:endParaRPr lang="tr-TR" dirty="0" smtClean="0"/>
          </a:p>
          <a:p>
            <a:pPr>
              <a:buNone/>
            </a:pPr>
            <a:r>
              <a:rPr lang="tr-TR" b="1" dirty="0" smtClean="0"/>
              <a:t>Geribildirim</a:t>
            </a:r>
          </a:p>
          <a:p>
            <a:pPr>
              <a:buNone/>
            </a:pPr>
            <a:r>
              <a:rPr lang="tr-TR" dirty="0" smtClean="0"/>
              <a:t>Öğretmen öğrencinin </a:t>
            </a:r>
            <a:r>
              <a:rPr lang="tr-TR" b="1" dirty="0" smtClean="0"/>
              <a:t>kaygı düzeyi, özgüveni, düzeltmeyi kabul etme istekliliğini </a:t>
            </a:r>
            <a:r>
              <a:rPr lang="tr-TR" dirty="0" smtClean="0"/>
              <a:t>ve bunun yanında </a:t>
            </a:r>
            <a:r>
              <a:rPr lang="tr-TR" b="1" dirty="0" smtClean="0"/>
              <a:t>konunun odağını </a:t>
            </a:r>
            <a:r>
              <a:rPr lang="tr-TR" dirty="0" smtClean="0"/>
              <a:t>değerlendirmelidir.</a:t>
            </a:r>
          </a:p>
          <a:p>
            <a:pPr>
              <a:buNone/>
            </a:pPr>
            <a:r>
              <a:rPr lang="tr-TR" sz="1200" dirty="0" smtClean="0"/>
              <a:t>ÇETİNKAYA, G., HAMZADAYI, E., Yabancı Dil Olarak Türkçe Öğretim Sürecinde Sözel Düzeltme Geribildirimleri: Öğretmen ve Öğrenci Yeğleyişleri</a:t>
            </a:r>
            <a:endParaRPr lang="tr-TR" dirty="0" smtClean="0"/>
          </a:p>
          <a:p>
            <a:pPr>
              <a:buNone/>
            </a:pPr>
            <a:endParaRPr lang="tr-TR" dirty="0"/>
          </a:p>
        </p:txBody>
      </p:sp>
      <p:sp>
        <p:nvSpPr>
          <p:cNvPr id="3" name="2 Slayt Numarası Yer Tutucusu"/>
          <p:cNvSpPr>
            <a:spLocks noGrp="1"/>
          </p:cNvSpPr>
          <p:nvPr>
            <p:ph type="sldNum" sz="quarter" idx="12"/>
          </p:nvPr>
        </p:nvSpPr>
        <p:spPr/>
        <p:txBody>
          <a:bodyPr/>
          <a:lstStyle/>
          <a:p>
            <a:fld id="{80BECB07-289F-4ECF-A73F-DD1506077A2C}" type="slidenum">
              <a:rPr lang="tr-TR" smtClean="0"/>
              <a:pPr/>
              <a:t>13</a:t>
            </a:fld>
            <a:endParaRPr lang="tr-T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80BECB07-289F-4ECF-A73F-DD1506077A2C}" type="slidenum">
              <a:rPr lang="tr-TR" smtClean="0"/>
              <a:pPr/>
              <a:t>14</a:t>
            </a:fld>
            <a:endParaRPr lang="tr-TR"/>
          </a:p>
        </p:txBody>
      </p:sp>
      <p:sp>
        <p:nvSpPr>
          <p:cNvPr id="4" name="Title 3"/>
          <p:cNvSpPr>
            <a:spLocks noGrp="1"/>
          </p:cNvSpPr>
          <p:nvPr>
            <p:ph type="title"/>
          </p:nvPr>
        </p:nvSpPr>
        <p:spPr>
          <a:xfrm>
            <a:off x="457200" y="338328"/>
            <a:ext cx="8229600" cy="1002440"/>
          </a:xfrm>
        </p:spPr>
        <p:txBody>
          <a:bodyPr/>
          <a:lstStyle/>
          <a:p>
            <a:r>
              <a:rPr lang="tr-TR" dirty="0" smtClean="0"/>
              <a:t>Konuşma Kaygısı</a:t>
            </a:r>
            <a:endParaRPr lang="tr-TR" dirty="0"/>
          </a:p>
        </p:txBody>
      </p:sp>
      <p:sp>
        <p:nvSpPr>
          <p:cNvPr id="5" name="Content Placeholder 1"/>
          <p:cNvSpPr>
            <a:spLocks noGrp="1"/>
          </p:cNvSpPr>
          <p:nvPr>
            <p:ph idx="1"/>
          </p:nvPr>
        </p:nvSpPr>
        <p:spPr>
          <a:xfrm>
            <a:off x="872067" y="1340768"/>
            <a:ext cx="7408333" cy="4785395"/>
          </a:xfrm>
        </p:spPr>
        <p:txBody>
          <a:bodyPr>
            <a:normAutofit fontScale="70000" lnSpcReduction="20000"/>
          </a:bodyPr>
          <a:lstStyle/>
          <a:p>
            <a:pPr algn="just">
              <a:lnSpc>
                <a:spcPct val="115000"/>
              </a:lnSpc>
              <a:spcAft>
                <a:spcPts val="1000"/>
              </a:spcAft>
              <a:tabLst>
                <a:tab pos="647700" algn="l"/>
              </a:tabLst>
            </a:pPr>
            <a:r>
              <a:rPr lang="tr-TR" sz="2900" b="1" dirty="0">
                <a:latin typeface="Calibri"/>
                <a:ea typeface="Calibri"/>
                <a:cs typeface="Times New Roman"/>
              </a:rPr>
              <a:t>Kaygı;</a:t>
            </a:r>
            <a:r>
              <a:rPr lang="tr-TR" sz="2600" dirty="0">
                <a:latin typeface="Calibri"/>
                <a:ea typeface="Calibri"/>
                <a:cs typeface="Times New Roman"/>
              </a:rPr>
              <a:t> üzüntü, sıkıntı, korku, başarısızlık duygusu, acizlik, yargılanma gibi heyecanların birini veya birçoğunu içerebilen, sonunun ne olduğunu bilmeksizin duyulan belli belirsiz bir korkudur (Ünlü, 2001: 92)</a:t>
            </a:r>
          </a:p>
          <a:p>
            <a:pPr algn="just">
              <a:lnSpc>
                <a:spcPct val="115000"/>
              </a:lnSpc>
              <a:spcAft>
                <a:spcPts val="1000"/>
              </a:spcAft>
              <a:tabLst>
                <a:tab pos="647700" algn="l"/>
              </a:tabLst>
            </a:pPr>
            <a:r>
              <a:rPr lang="tr-TR" sz="2900" b="1" dirty="0">
                <a:latin typeface="Calibri"/>
                <a:ea typeface="Calibri"/>
                <a:cs typeface="Times New Roman"/>
              </a:rPr>
              <a:t>Konuşma kaygısı</a:t>
            </a:r>
            <a:r>
              <a:rPr lang="tr-TR" sz="2600" b="1" dirty="0">
                <a:latin typeface="Calibri"/>
                <a:ea typeface="Calibri"/>
                <a:cs typeface="Times New Roman"/>
              </a:rPr>
              <a:t>; üzüntü, kızgınlık, korku (kendini küçümseme) şeklinde duygusal ya da kalbin hızlı atması ve terleme (yüzün kızarması) biçiminde fiziksel olarak, kendini gösterebilir. (Melanlıoğlu, Demir, 2013: 392).</a:t>
            </a:r>
            <a:endParaRPr lang="tr-TR" sz="2600" dirty="0">
              <a:latin typeface="Calibri"/>
              <a:ea typeface="Calibri"/>
              <a:cs typeface="Times New Roman"/>
            </a:endParaRPr>
          </a:p>
          <a:p>
            <a:pPr algn="just">
              <a:lnSpc>
                <a:spcPct val="115000"/>
              </a:lnSpc>
              <a:spcAft>
                <a:spcPts val="1000"/>
              </a:spcAft>
              <a:tabLst>
                <a:tab pos="647700" algn="l"/>
              </a:tabLst>
            </a:pPr>
            <a:r>
              <a:rPr lang="tr-TR" sz="2600" dirty="0">
                <a:latin typeface="Calibri"/>
                <a:ea typeface="Calibri"/>
                <a:cs typeface="Times New Roman"/>
              </a:rPr>
              <a:t>Eğitim sürecinde konuşma becerisinin geliştirilmesiyle ilgili aksaklıklar ve konuşmada akıcılığın olmaması konuşmaya karşı olumsuz tutumlara neden olmaktadır. Konuşma kaygısı, bireyi konuşma becerisinin her aşamasında etkiler ve kaygı düzeyi arttıkça birey konuşmaktan hoşlanmaz. Bu durum bir kez gerçekleştiğinde bireyin konuşma kaygısını belirlemek ve konuşma becerisini geliştirmek için geç kalınmış olabilir. Özellikle ana dili dışında ikinci bir dili öğrenen bireylerin konuşma kaygısı yaşaması, bu beceri alanında gelişme göstermeyi önemli ölçüde etkiler. (Melanlıoğlu, Demir, 2013: 392).</a:t>
            </a:r>
          </a:p>
          <a:p>
            <a:pPr marL="0" indent="0">
              <a:buNone/>
            </a:pPr>
            <a:endParaRPr lang="tr-TR" dirty="0"/>
          </a:p>
        </p:txBody>
      </p:sp>
    </p:spTree>
    <p:extLst>
      <p:ext uri="{BB962C8B-B14F-4D97-AF65-F5344CB8AC3E}">
        <p14:creationId xmlns:p14="http://schemas.microsoft.com/office/powerpoint/2010/main" val="186396146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72067" y="908720"/>
            <a:ext cx="7408333" cy="5217443"/>
          </a:xfrm>
        </p:spPr>
        <p:txBody>
          <a:bodyPr>
            <a:normAutofit fontScale="92500" lnSpcReduction="10000"/>
          </a:bodyPr>
          <a:lstStyle/>
          <a:p>
            <a:pPr algn="just">
              <a:lnSpc>
                <a:spcPct val="115000"/>
              </a:lnSpc>
              <a:spcAft>
                <a:spcPts val="1000"/>
              </a:spcAft>
              <a:tabLst>
                <a:tab pos="647700" algn="l"/>
              </a:tabLst>
            </a:pPr>
            <a:r>
              <a:rPr lang="tr-TR" sz="2600" b="1" i="1" dirty="0">
                <a:latin typeface="Calibri"/>
                <a:ea typeface="Calibri"/>
                <a:cs typeface="Times New Roman"/>
              </a:rPr>
              <a:t>Yabancı dilde konuşma kaygısının nedenleri dört bölüme ayrılabilir</a:t>
            </a:r>
            <a:r>
              <a:rPr lang="tr-TR" dirty="0">
                <a:latin typeface="Calibri"/>
                <a:ea typeface="Calibri"/>
                <a:cs typeface="Times New Roman"/>
              </a:rPr>
              <a:t>: </a:t>
            </a:r>
            <a:r>
              <a:rPr lang="tr-TR" dirty="0">
                <a:latin typeface="Calibri"/>
                <a:ea typeface="Calibri"/>
                <a:cs typeface="Times New Roman"/>
                <a:sym typeface="Symbol"/>
              </a:rPr>
              <a:t></a:t>
            </a:r>
            <a:r>
              <a:rPr lang="tr-TR" dirty="0">
                <a:latin typeface="Calibri"/>
                <a:ea typeface="Calibri"/>
                <a:cs typeface="Times New Roman"/>
              </a:rPr>
              <a:t> </a:t>
            </a:r>
            <a:r>
              <a:rPr lang="tr-TR" b="1" dirty="0">
                <a:latin typeface="Calibri"/>
                <a:ea typeface="Calibri"/>
                <a:cs typeface="Times New Roman"/>
              </a:rPr>
              <a:t>Kişisel nedenler </a:t>
            </a:r>
            <a:r>
              <a:rPr lang="tr-TR" dirty="0">
                <a:latin typeface="Calibri"/>
                <a:ea typeface="Calibri"/>
                <a:cs typeface="Times New Roman"/>
              </a:rPr>
              <a:t>(Konuşma becerisine yönelik algısı, sınıftaki öğrencilerden konuşma becerisinde daha kötü olduğu düşüncesi, değerlendirmelerin negatif olacağı endişesi vb.), </a:t>
            </a:r>
            <a:r>
              <a:rPr lang="tr-TR" dirty="0">
                <a:latin typeface="Calibri"/>
                <a:ea typeface="Calibri"/>
                <a:cs typeface="Times New Roman"/>
                <a:sym typeface="Symbol"/>
              </a:rPr>
              <a:t></a:t>
            </a:r>
            <a:r>
              <a:rPr lang="tr-TR" dirty="0">
                <a:latin typeface="Calibri"/>
                <a:ea typeface="Calibri"/>
                <a:cs typeface="Times New Roman"/>
              </a:rPr>
              <a:t> </a:t>
            </a:r>
            <a:r>
              <a:rPr lang="tr-TR" b="1" dirty="0">
                <a:latin typeface="Calibri"/>
                <a:ea typeface="Calibri"/>
                <a:cs typeface="Times New Roman"/>
              </a:rPr>
              <a:t>Kişisel beklentilerin yüksek olması </a:t>
            </a:r>
            <a:r>
              <a:rPr lang="tr-TR" dirty="0">
                <a:latin typeface="Calibri"/>
                <a:ea typeface="Calibri"/>
                <a:cs typeface="Times New Roman"/>
              </a:rPr>
              <a:t>(Konuşmasının mükemmel olmasını istemesi vb.), </a:t>
            </a:r>
            <a:r>
              <a:rPr lang="tr-TR" dirty="0">
                <a:latin typeface="Calibri"/>
                <a:ea typeface="Calibri"/>
                <a:cs typeface="Times New Roman"/>
                <a:sym typeface="Symbol"/>
              </a:rPr>
              <a:t></a:t>
            </a:r>
            <a:r>
              <a:rPr lang="tr-TR" dirty="0">
                <a:latin typeface="Calibri"/>
                <a:ea typeface="Calibri"/>
                <a:cs typeface="Times New Roman"/>
              </a:rPr>
              <a:t> </a:t>
            </a:r>
            <a:r>
              <a:rPr lang="tr-TR" b="1" dirty="0">
                <a:latin typeface="Calibri"/>
                <a:ea typeface="Calibri"/>
                <a:cs typeface="Times New Roman"/>
              </a:rPr>
              <a:t>Öğrenmeye yönelik inanışlar </a:t>
            </a:r>
            <a:r>
              <a:rPr lang="tr-TR" dirty="0">
                <a:latin typeface="Calibri"/>
                <a:ea typeface="Calibri"/>
                <a:cs typeface="Times New Roman"/>
              </a:rPr>
              <a:t>(Konuşurken yanlış yapma, kelime bilgisi vb.), </a:t>
            </a:r>
            <a:r>
              <a:rPr lang="tr-TR" dirty="0">
                <a:latin typeface="Calibri"/>
                <a:ea typeface="Calibri"/>
                <a:cs typeface="Times New Roman"/>
                <a:sym typeface="Symbol"/>
              </a:rPr>
              <a:t></a:t>
            </a:r>
            <a:r>
              <a:rPr lang="tr-TR" dirty="0">
                <a:latin typeface="Calibri"/>
                <a:ea typeface="Calibri"/>
                <a:cs typeface="Times New Roman"/>
              </a:rPr>
              <a:t> </a:t>
            </a:r>
            <a:r>
              <a:rPr lang="tr-TR" b="1" dirty="0">
                <a:latin typeface="Calibri"/>
                <a:ea typeface="Calibri"/>
                <a:cs typeface="Times New Roman"/>
              </a:rPr>
              <a:t>Öğretmenin sınıf yönetimi </a:t>
            </a:r>
            <a:r>
              <a:rPr lang="tr-TR" dirty="0">
                <a:latin typeface="Calibri"/>
                <a:ea typeface="Calibri"/>
                <a:cs typeface="Times New Roman"/>
              </a:rPr>
              <a:t>(Öğrencilerin hatalarına yaklaşımı vb.). Aydın (1999: 66-76)</a:t>
            </a:r>
          </a:p>
          <a:p>
            <a:pPr algn="just">
              <a:lnSpc>
                <a:spcPct val="115000"/>
              </a:lnSpc>
              <a:spcAft>
                <a:spcPts val="1000"/>
              </a:spcAft>
              <a:tabLst>
                <a:tab pos="647700" algn="l"/>
              </a:tabLst>
            </a:pPr>
            <a:r>
              <a:rPr lang="tr-TR" b="1" dirty="0">
                <a:latin typeface="Calibri"/>
                <a:ea typeface="Calibri"/>
                <a:cs typeface="Times New Roman"/>
              </a:rPr>
              <a:t>Horwitz, Horwitz ve Cope (1986), yabancı dil kaygısını diğer kaygı çeşitlerinden ayırmakta ve yabancı dil kaygısını </a:t>
            </a:r>
            <a:r>
              <a:rPr lang="tr-TR" sz="2600" b="1" u="sng" dirty="0">
                <a:latin typeface="Calibri"/>
                <a:ea typeface="Calibri"/>
                <a:cs typeface="Times New Roman"/>
              </a:rPr>
              <a:t>iletişim kaygısı, sınav kaygısı ve olumsuz değerlendirilme kaygısı </a:t>
            </a:r>
            <a:r>
              <a:rPr lang="tr-TR" b="1" dirty="0">
                <a:latin typeface="Calibri"/>
                <a:ea typeface="Calibri"/>
                <a:cs typeface="Times New Roman"/>
              </a:rPr>
              <a:t>olarak sınıflamaktadır.</a:t>
            </a:r>
            <a:endParaRPr lang="tr-TR" dirty="0">
              <a:latin typeface="Calibri"/>
              <a:ea typeface="Calibri"/>
              <a:cs typeface="Times New Roman"/>
            </a:endParaRPr>
          </a:p>
          <a:p>
            <a:endParaRPr lang="tr-TR" dirty="0"/>
          </a:p>
        </p:txBody>
      </p:sp>
      <p:sp>
        <p:nvSpPr>
          <p:cNvPr id="3" name="Slide Number Placeholder 2"/>
          <p:cNvSpPr>
            <a:spLocks noGrp="1"/>
          </p:cNvSpPr>
          <p:nvPr>
            <p:ph type="sldNum" sz="quarter" idx="12"/>
          </p:nvPr>
        </p:nvSpPr>
        <p:spPr/>
        <p:txBody>
          <a:bodyPr/>
          <a:lstStyle/>
          <a:p>
            <a:fld id="{80BECB07-289F-4ECF-A73F-DD1506077A2C}" type="slidenum">
              <a:rPr lang="tr-TR" smtClean="0"/>
              <a:pPr/>
              <a:t>15</a:t>
            </a:fld>
            <a:endParaRPr lang="tr-TR"/>
          </a:p>
        </p:txBody>
      </p:sp>
    </p:spTree>
    <p:extLst>
      <p:ext uri="{BB962C8B-B14F-4D97-AF65-F5344CB8AC3E}">
        <p14:creationId xmlns:p14="http://schemas.microsoft.com/office/powerpoint/2010/main" val="1154922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80BECB07-289F-4ECF-A73F-DD1506077A2C}" type="slidenum">
              <a:rPr lang="tr-TR" smtClean="0"/>
              <a:pPr/>
              <a:t>16</a:t>
            </a:fld>
            <a:endParaRPr lang="tr-TR"/>
          </a:p>
        </p:txBody>
      </p:sp>
      <p:pic>
        <p:nvPicPr>
          <p:cNvPr id="6145" name="Picture 1"/>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683568" y="1628800"/>
            <a:ext cx="7848872" cy="44644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91485030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80BECB07-289F-4ECF-A73F-DD1506077A2C}" type="slidenum">
              <a:rPr lang="tr-TR" smtClean="0"/>
              <a:pPr/>
              <a:t>17</a:t>
            </a:fld>
            <a:endParaRPr lang="tr-TR"/>
          </a:p>
        </p:txBody>
      </p:sp>
      <p:pic>
        <p:nvPicPr>
          <p:cNvPr id="9217" name="Picture 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67544" y="692696"/>
            <a:ext cx="8136904" cy="57606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06574450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80BECB07-289F-4ECF-A73F-DD1506077A2C}" type="slidenum">
              <a:rPr lang="tr-TR" smtClean="0"/>
              <a:pPr/>
              <a:t>18</a:t>
            </a:fld>
            <a:endParaRPr lang="tr-TR"/>
          </a:p>
        </p:txBody>
      </p:sp>
      <p:pic>
        <p:nvPicPr>
          <p:cNvPr id="10242"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67544" y="692697"/>
            <a:ext cx="8136904" cy="53461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22930515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80BECB07-289F-4ECF-A73F-DD1506077A2C}" type="slidenum">
              <a:rPr lang="tr-TR" smtClean="0"/>
              <a:pPr/>
              <a:t>19</a:t>
            </a:fld>
            <a:endParaRPr lang="tr-TR"/>
          </a:p>
        </p:txBody>
      </p:sp>
      <p:sp>
        <p:nvSpPr>
          <p:cNvPr id="3" name="Rectangle 2"/>
          <p:cNvSpPr/>
          <p:nvPr/>
        </p:nvSpPr>
        <p:spPr>
          <a:xfrm>
            <a:off x="2286000" y="714667"/>
            <a:ext cx="4572000" cy="5428666"/>
          </a:xfrm>
          <a:prstGeom prst="rect">
            <a:avLst/>
          </a:prstGeom>
        </p:spPr>
        <p:txBody>
          <a:bodyPr>
            <a:spAutoFit/>
          </a:bodyPr>
          <a:lstStyle/>
          <a:p>
            <a:pPr algn="just">
              <a:lnSpc>
                <a:spcPct val="115000"/>
              </a:lnSpc>
              <a:spcAft>
                <a:spcPts val="1000"/>
              </a:spcAft>
            </a:pPr>
            <a:r>
              <a:rPr lang="tr-TR" b="1" dirty="0" smtClean="0">
                <a:effectLst/>
                <a:latin typeface="Calibri"/>
                <a:ea typeface="Calibri"/>
                <a:cs typeface="Times New Roman"/>
              </a:rPr>
              <a:t>İÇERİK </a:t>
            </a:r>
          </a:p>
          <a:p>
            <a:pPr algn="just">
              <a:lnSpc>
                <a:spcPct val="115000"/>
              </a:lnSpc>
              <a:spcAft>
                <a:spcPts val="1000"/>
              </a:spcAft>
            </a:pPr>
            <a:r>
              <a:rPr lang="tr-TR" dirty="0" smtClean="0">
                <a:effectLst/>
                <a:latin typeface="Calibri"/>
                <a:ea typeface="Calibri"/>
                <a:cs typeface="Times New Roman"/>
              </a:rPr>
              <a:t>İçerik sorunun gereksinimlerini karşılar. İçerik tamamen alakalı. Konu oldukça genişletilebilmiş.</a:t>
            </a:r>
          </a:p>
          <a:p>
            <a:pPr algn="just">
              <a:lnSpc>
                <a:spcPct val="115000"/>
              </a:lnSpc>
              <a:spcAft>
                <a:spcPts val="1000"/>
              </a:spcAft>
            </a:pPr>
            <a:r>
              <a:rPr lang="tr-TR" dirty="0" smtClean="0">
                <a:effectLst/>
                <a:latin typeface="Calibri"/>
                <a:ea typeface="Calibri"/>
                <a:cs typeface="Times New Roman"/>
              </a:rPr>
              <a:t>İçerik soru gereksinimlerini yerine getirmede yeterli. İçerik çoğunlukla alakalı. İçerik çoğunlukla genişletilebilmiş.</a:t>
            </a:r>
          </a:p>
          <a:p>
            <a:pPr algn="just">
              <a:lnSpc>
                <a:spcPct val="115000"/>
              </a:lnSpc>
              <a:spcAft>
                <a:spcPts val="1000"/>
              </a:spcAft>
            </a:pPr>
            <a:r>
              <a:rPr lang="tr-TR" dirty="0" smtClean="0">
                <a:effectLst/>
                <a:latin typeface="Calibri"/>
                <a:ea typeface="Calibri"/>
                <a:cs typeface="Times New Roman"/>
              </a:rPr>
              <a:t>İçerik soru gereksinimlerini karşılayacak kadar gelişmemiş. İçerik verilen görevle biraz ilgisiz. Konuyu biraz genişletebilme.</a:t>
            </a:r>
          </a:p>
          <a:p>
            <a:pPr algn="just">
              <a:lnSpc>
                <a:spcPct val="115000"/>
              </a:lnSpc>
              <a:spcAft>
                <a:spcPts val="1000"/>
              </a:spcAft>
            </a:pPr>
            <a:r>
              <a:rPr lang="tr-TR" dirty="0" smtClean="0">
                <a:effectLst/>
                <a:latin typeface="Calibri"/>
                <a:ea typeface="Calibri"/>
                <a:cs typeface="Times New Roman"/>
              </a:rPr>
              <a:t>İçerik soru ile neredeyse ilgisiz. İçerik verilen görevle neredeyse ilgisiz. Çoğunlukla konu geliştirememe.</a:t>
            </a:r>
          </a:p>
          <a:p>
            <a:r>
              <a:rPr lang="tr-TR" dirty="0" smtClean="0">
                <a:effectLst/>
                <a:latin typeface="Calibri"/>
                <a:ea typeface="Calibri"/>
                <a:cs typeface="Times New Roman"/>
              </a:rPr>
              <a:t>İçerik soru ile ilgisiz. İçerik verilen görevle ilgisiz. Konu geliştirememe.</a:t>
            </a:r>
            <a:endParaRPr lang="tr-TR" dirty="0"/>
          </a:p>
        </p:txBody>
      </p:sp>
    </p:spTree>
    <p:extLst>
      <p:ext uri="{BB962C8B-B14F-4D97-AF65-F5344CB8AC3E}">
        <p14:creationId xmlns:p14="http://schemas.microsoft.com/office/powerpoint/2010/main" val="2460780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tr-TR" dirty="0" smtClean="0"/>
              <a:t>Kişisel Gelişimde Konuşma Becerisi</a:t>
            </a:r>
          </a:p>
          <a:p>
            <a:r>
              <a:rPr lang="tr-TR" dirty="0" smtClean="0"/>
              <a:t>Derslerde Konuşma Becerisinin Payı</a:t>
            </a:r>
          </a:p>
          <a:p>
            <a:r>
              <a:rPr lang="tr-TR" dirty="0" smtClean="0"/>
              <a:t>Ölçme ve Değerlendirme</a:t>
            </a:r>
          </a:p>
          <a:p>
            <a:r>
              <a:rPr lang="tr-TR" dirty="0" smtClean="0"/>
              <a:t>Konuşma</a:t>
            </a:r>
          </a:p>
          <a:p>
            <a:r>
              <a:rPr lang="tr-TR" dirty="0" smtClean="0"/>
              <a:t>Öğrtmen Tutumu-Konuşmayı Düzeltme</a:t>
            </a:r>
          </a:p>
          <a:p>
            <a:r>
              <a:rPr lang="tr-TR" dirty="0" smtClean="0"/>
              <a:t>Konuşma Kaygısı </a:t>
            </a:r>
          </a:p>
          <a:p>
            <a:r>
              <a:rPr lang="tr-TR" dirty="0" smtClean="0"/>
              <a:t>Örnekler</a:t>
            </a:r>
          </a:p>
          <a:p>
            <a:pPr marL="0" indent="0">
              <a:buNone/>
            </a:pPr>
            <a:endParaRPr lang="tr-TR" dirty="0"/>
          </a:p>
        </p:txBody>
      </p:sp>
      <p:sp>
        <p:nvSpPr>
          <p:cNvPr id="3" name="Title 2"/>
          <p:cNvSpPr>
            <a:spLocks noGrp="1"/>
          </p:cNvSpPr>
          <p:nvPr>
            <p:ph type="title"/>
          </p:nvPr>
        </p:nvSpPr>
        <p:spPr/>
        <p:txBody>
          <a:bodyPr/>
          <a:lstStyle/>
          <a:p>
            <a:r>
              <a:rPr lang="tr-TR" dirty="0" smtClean="0"/>
              <a:t>Özet</a:t>
            </a:r>
            <a:endParaRPr lang="tr-TR" dirty="0"/>
          </a:p>
        </p:txBody>
      </p:sp>
      <p:sp>
        <p:nvSpPr>
          <p:cNvPr id="4" name="Slide Number Placeholder 3"/>
          <p:cNvSpPr>
            <a:spLocks noGrp="1"/>
          </p:cNvSpPr>
          <p:nvPr>
            <p:ph type="sldNum" sz="quarter" idx="12"/>
          </p:nvPr>
        </p:nvSpPr>
        <p:spPr/>
        <p:txBody>
          <a:bodyPr/>
          <a:lstStyle/>
          <a:p>
            <a:fld id="{80BECB07-289F-4ECF-A73F-DD1506077A2C}" type="slidenum">
              <a:rPr lang="tr-TR" smtClean="0"/>
              <a:pPr/>
              <a:t>2</a:t>
            </a:fld>
            <a:endParaRPr lang="tr-TR"/>
          </a:p>
        </p:txBody>
      </p:sp>
    </p:spTree>
    <p:extLst>
      <p:ext uri="{BB962C8B-B14F-4D97-AF65-F5344CB8AC3E}">
        <p14:creationId xmlns:p14="http://schemas.microsoft.com/office/powerpoint/2010/main" val="149956717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80BECB07-289F-4ECF-A73F-DD1506077A2C}" type="slidenum">
              <a:rPr lang="tr-TR" smtClean="0"/>
              <a:pPr/>
              <a:t>20</a:t>
            </a:fld>
            <a:endParaRPr lang="tr-TR"/>
          </a:p>
        </p:txBody>
      </p:sp>
      <p:sp>
        <p:nvSpPr>
          <p:cNvPr id="3" name="Rectangle 2"/>
          <p:cNvSpPr/>
          <p:nvPr/>
        </p:nvSpPr>
        <p:spPr>
          <a:xfrm>
            <a:off x="2286000" y="1310215"/>
            <a:ext cx="4572000" cy="4237570"/>
          </a:xfrm>
          <a:prstGeom prst="rect">
            <a:avLst/>
          </a:prstGeom>
        </p:spPr>
        <p:txBody>
          <a:bodyPr>
            <a:spAutoFit/>
          </a:bodyPr>
          <a:lstStyle/>
          <a:p>
            <a:pPr algn="just">
              <a:lnSpc>
                <a:spcPct val="115000"/>
              </a:lnSpc>
              <a:spcAft>
                <a:spcPts val="1000"/>
              </a:spcAft>
            </a:pPr>
            <a:r>
              <a:rPr lang="tr-TR" b="1" dirty="0" smtClean="0">
                <a:effectLst/>
                <a:latin typeface="Calibri"/>
                <a:ea typeface="Calibri"/>
                <a:cs typeface="Times New Roman"/>
              </a:rPr>
              <a:t>DİLBİLGİSİ</a:t>
            </a:r>
          </a:p>
          <a:p>
            <a:pPr algn="just">
              <a:lnSpc>
                <a:spcPct val="115000"/>
              </a:lnSpc>
              <a:spcAft>
                <a:spcPts val="1000"/>
              </a:spcAft>
            </a:pPr>
            <a:r>
              <a:rPr lang="tr-TR" dirty="0" smtClean="0">
                <a:effectLst/>
                <a:latin typeface="Calibri"/>
                <a:ea typeface="Calibri"/>
                <a:cs typeface="Times New Roman"/>
              </a:rPr>
              <a:t>Dilbilgisi kullanımları doğru, çeşitlilik göstermekte. Küçük dilbilgisi hataları yok.</a:t>
            </a:r>
          </a:p>
          <a:p>
            <a:pPr algn="just">
              <a:lnSpc>
                <a:spcPct val="115000"/>
              </a:lnSpc>
              <a:spcAft>
                <a:spcPts val="1000"/>
              </a:spcAft>
            </a:pPr>
            <a:r>
              <a:rPr lang="tr-TR" dirty="0" smtClean="0">
                <a:effectLst/>
                <a:latin typeface="Calibri"/>
                <a:ea typeface="Calibri"/>
                <a:cs typeface="Times New Roman"/>
              </a:rPr>
              <a:t>Uygun yapı ve dilbilgisi kullanımı iyi seviyede ve çeşitlilik gösteriyor. Bazı dilbilgisi hatalarına rağmen iletişim kurulabiliyor. </a:t>
            </a:r>
          </a:p>
          <a:p>
            <a:pPr algn="just">
              <a:lnSpc>
                <a:spcPct val="115000"/>
              </a:lnSpc>
              <a:spcAft>
                <a:spcPts val="1000"/>
              </a:spcAft>
            </a:pPr>
            <a:r>
              <a:rPr lang="tr-TR" dirty="0" smtClean="0">
                <a:effectLst/>
                <a:latin typeface="Calibri"/>
                <a:ea typeface="Calibri"/>
                <a:cs typeface="Times New Roman"/>
              </a:rPr>
              <a:t>Sınırlı uygun yapı kullanımı. Sık sık dilbilgisi hataları var. İletişim sınırlı.</a:t>
            </a:r>
          </a:p>
          <a:p>
            <a:pPr algn="just">
              <a:lnSpc>
                <a:spcPct val="115000"/>
              </a:lnSpc>
              <a:spcAft>
                <a:spcPts val="1000"/>
              </a:spcAft>
            </a:pPr>
            <a:r>
              <a:rPr lang="tr-TR" dirty="0" smtClean="0">
                <a:effectLst/>
                <a:latin typeface="Calibri"/>
                <a:ea typeface="Calibri"/>
                <a:cs typeface="Times New Roman"/>
              </a:rPr>
              <a:t>Uygun yapıları kullanmada hiçbir girişim yok. İletişim çoğunlukla çok zor. </a:t>
            </a:r>
          </a:p>
          <a:p>
            <a:pPr algn="just">
              <a:lnSpc>
                <a:spcPct val="115000"/>
              </a:lnSpc>
              <a:spcAft>
                <a:spcPts val="1000"/>
              </a:spcAft>
            </a:pPr>
            <a:r>
              <a:rPr lang="tr-TR" dirty="0" smtClean="0">
                <a:effectLst/>
                <a:latin typeface="Calibri"/>
                <a:ea typeface="Calibri"/>
                <a:cs typeface="Times New Roman"/>
              </a:rPr>
              <a:t>Ciddi dilbilgisi hataları. İletişim neredeyse yok.</a:t>
            </a:r>
            <a:endParaRPr lang="tr-TR" dirty="0">
              <a:effectLst/>
              <a:latin typeface="Calibri"/>
              <a:ea typeface="Calibri"/>
              <a:cs typeface="Times New Roman"/>
            </a:endParaRPr>
          </a:p>
        </p:txBody>
      </p:sp>
    </p:spTree>
    <p:extLst>
      <p:ext uri="{BB962C8B-B14F-4D97-AF65-F5344CB8AC3E}">
        <p14:creationId xmlns:p14="http://schemas.microsoft.com/office/powerpoint/2010/main" val="222251924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80BECB07-289F-4ECF-A73F-DD1506077A2C}" type="slidenum">
              <a:rPr lang="tr-TR" smtClean="0"/>
              <a:pPr/>
              <a:t>21</a:t>
            </a:fld>
            <a:endParaRPr lang="tr-TR"/>
          </a:p>
        </p:txBody>
      </p:sp>
      <p:sp>
        <p:nvSpPr>
          <p:cNvPr id="3" name="Rectangle 2"/>
          <p:cNvSpPr/>
          <p:nvPr/>
        </p:nvSpPr>
        <p:spPr>
          <a:xfrm>
            <a:off x="2286000" y="991666"/>
            <a:ext cx="4572000" cy="4874668"/>
          </a:xfrm>
          <a:prstGeom prst="rect">
            <a:avLst/>
          </a:prstGeom>
        </p:spPr>
        <p:txBody>
          <a:bodyPr>
            <a:spAutoFit/>
          </a:bodyPr>
          <a:lstStyle/>
          <a:p>
            <a:pPr algn="just">
              <a:lnSpc>
                <a:spcPct val="115000"/>
              </a:lnSpc>
              <a:spcAft>
                <a:spcPts val="1000"/>
              </a:spcAft>
            </a:pPr>
            <a:r>
              <a:rPr lang="tr-TR" b="1" dirty="0" smtClean="0">
                <a:effectLst/>
                <a:latin typeface="Calibri"/>
                <a:ea typeface="Calibri"/>
                <a:cs typeface="Times New Roman"/>
              </a:rPr>
              <a:t>KELİME BİLGİSİ</a:t>
            </a:r>
          </a:p>
          <a:p>
            <a:pPr algn="just">
              <a:lnSpc>
                <a:spcPct val="115000"/>
              </a:lnSpc>
              <a:spcAft>
                <a:spcPts val="1000"/>
              </a:spcAft>
            </a:pPr>
            <a:r>
              <a:rPr lang="tr-TR" dirty="0" smtClean="0">
                <a:effectLst/>
                <a:latin typeface="Calibri"/>
                <a:ea typeface="Calibri"/>
                <a:cs typeface="Times New Roman"/>
              </a:rPr>
              <a:t>Kelime çeşitliliği ve miktarı çok iyi. Kelime kullanımı doğru ve uygun.</a:t>
            </a:r>
          </a:p>
          <a:p>
            <a:pPr algn="just">
              <a:lnSpc>
                <a:spcPct val="115000"/>
              </a:lnSpc>
              <a:spcAft>
                <a:spcPts val="1000"/>
              </a:spcAft>
            </a:pPr>
            <a:r>
              <a:rPr lang="tr-TR" dirty="0" smtClean="0">
                <a:effectLst/>
                <a:latin typeface="Calibri"/>
                <a:ea typeface="Calibri"/>
                <a:cs typeface="Times New Roman"/>
              </a:rPr>
              <a:t>Kelime kullanımı çeşitli ve yeterli. Kelime kullanımı çoğunlukla doğru ve uygun. </a:t>
            </a:r>
          </a:p>
          <a:p>
            <a:pPr algn="just">
              <a:lnSpc>
                <a:spcPct val="115000"/>
              </a:lnSpc>
              <a:spcAft>
                <a:spcPts val="1000"/>
              </a:spcAft>
            </a:pPr>
            <a:r>
              <a:rPr lang="tr-TR" dirty="0" smtClean="0">
                <a:effectLst/>
                <a:latin typeface="Calibri"/>
                <a:ea typeface="Calibri"/>
                <a:cs typeface="Times New Roman"/>
              </a:rPr>
              <a:t>Sınırlı kelime kullanımı. Kelimelerin sık sık yanlış söylenmesi. Kellime kullanımından kaynaklı iletişim eksikliği az.</a:t>
            </a:r>
          </a:p>
          <a:p>
            <a:pPr algn="just">
              <a:lnSpc>
                <a:spcPct val="115000"/>
              </a:lnSpc>
              <a:spcAft>
                <a:spcPts val="1000"/>
              </a:spcAft>
            </a:pPr>
            <a:r>
              <a:rPr lang="tr-TR" dirty="0" smtClean="0">
                <a:effectLst/>
                <a:latin typeface="Calibri"/>
                <a:ea typeface="Calibri"/>
                <a:cs typeface="Times New Roman"/>
              </a:rPr>
              <a:t>Sınırlı kelime kullanımı. Kelimeler çoğunlukla yanlış kullanılıyor. İletişim kelime eksiği sebebiyle zor. </a:t>
            </a:r>
          </a:p>
          <a:p>
            <a:pPr algn="just">
              <a:lnSpc>
                <a:spcPct val="115000"/>
              </a:lnSpc>
              <a:spcAft>
                <a:spcPts val="1000"/>
              </a:spcAft>
            </a:pPr>
            <a:r>
              <a:rPr lang="tr-TR" dirty="0" smtClean="0">
                <a:effectLst/>
                <a:latin typeface="Calibri"/>
                <a:ea typeface="Calibri"/>
                <a:cs typeface="Times New Roman"/>
              </a:rPr>
              <a:t>Hemen hemen hiç kelime kullanımı yok. İletişim kelime eksikliği sebebiyle kurulamıyor.</a:t>
            </a:r>
            <a:endParaRPr lang="tr-TR" dirty="0">
              <a:effectLst/>
              <a:latin typeface="Calibri"/>
              <a:ea typeface="Calibri"/>
              <a:cs typeface="Times New Roman"/>
            </a:endParaRPr>
          </a:p>
        </p:txBody>
      </p:sp>
    </p:spTree>
    <p:extLst>
      <p:ext uri="{BB962C8B-B14F-4D97-AF65-F5344CB8AC3E}">
        <p14:creationId xmlns:p14="http://schemas.microsoft.com/office/powerpoint/2010/main" val="5723811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80BECB07-289F-4ECF-A73F-DD1506077A2C}" type="slidenum">
              <a:rPr lang="tr-TR" smtClean="0"/>
              <a:pPr/>
              <a:t>22</a:t>
            </a:fld>
            <a:endParaRPr lang="tr-TR"/>
          </a:p>
        </p:txBody>
      </p:sp>
      <p:sp>
        <p:nvSpPr>
          <p:cNvPr id="3" name="Rectangle 2"/>
          <p:cNvSpPr/>
          <p:nvPr/>
        </p:nvSpPr>
        <p:spPr>
          <a:xfrm>
            <a:off x="2286000" y="1469489"/>
            <a:ext cx="4572000" cy="3919022"/>
          </a:xfrm>
          <a:prstGeom prst="rect">
            <a:avLst/>
          </a:prstGeom>
        </p:spPr>
        <p:txBody>
          <a:bodyPr>
            <a:spAutoFit/>
          </a:bodyPr>
          <a:lstStyle/>
          <a:p>
            <a:pPr algn="just">
              <a:lnSpc>
                <a:spcPct val="115000"/>
              </a:lnSpc>
              <a:spcAft>
                <a:spcPts val="1000"/>
              </a:spcAft>
            </a:pPr>
            <a:r>
              <a:rPr lang="tr-TR" b="1" dirty="0" smtClean="0">
                <a:effectLst/>
                <a:latin typeface="Calibri"/>
                <a:ea typeface="Calibri"/>
                <a:cs typeface="Times New Roman"/>
              </a:rPr>
              <a:t>AKICILIK </a:t>
            </a:r>
          </a:p>
          <a:p>
            <a:pPr algn="just">
              <a:lnSpc>
                <a:spcPct val="115000"/>
              </a:lnSpc>
              <a:spcAft>
                <a:spcPts val="1000"/>
              </a:spcAft>
            </a:pPr>
            <a:r>
              <a:rPr lang="tr-TR" dirty="0" smtClean="0">
                <a:effectLst/>
                <a:latin typeface="Calibri"/>
                <a:ea typeface="Calibri"/>
                <a:cs typeface="Times New Roman"/>
              </a:rPr>
              <a:t>Konuşma yeterince akıcı. Duraksama ve tereddüt yok.</a:t>
            </a:r>
          </a:p>
          <a:p>
            <a:pPr algn="just">
              <a:lnSpc>
                <a:spcPct val="115000"/>
              </a:lnSpc>
              <a:spcAft>
                <a:spcPts val="1000"/>
              </a:spcAft>
            </a:pPr>
            <a:r>
              <a:rPr lang="tr-TR" dirty="0" smtClean="0">
                <a:effectLst/>
                <a:latin typeface="Calibri"/>
                <a:ea typeface="Calibri"/>
                <a:cs typeface="Times New Roman"/>
              </a:rPr>
              <a:t>Konuşma çoğunlukla akıcı. Duraksama ve terddüt olsa dahi iletişime zarar vermiyor.</a:t>
            </a:r>
          </a:p>
          <a:p>
            <a:pPr algn="just">
              <a:lnSpc>
                <a:spcPct val="115000"/>
              </a:lnSpc>
              <a:spcAft>
                <a:spcPts val="1000"/>
              </a:spcAft>
            </a:pPr>
            <a:r>
              <a:rPr lang="tr-TR" dirty="0" smtClean="0">
                <a:effectLst/>
                <a:latin typeface="Calibri"/>
                <a:ea typeface="Calibri"/>
                <a:cs typeface="Times New Roman"/>
              </a:rPr>
              <a:t>Konuşma yavaş. Duraksama sıklık göstermekte.</a:t>
            </a:r>
          </a:p>
          <a:p>
            <a:pPr algn="just">
              <a:lnSpc>
                <a:spcPct val="115000"/>
              </a:lnSpc>
              <a:spcAft>
                <a:spcPts val="1000"/>
              </a:spcAft>
            </a:pPr>
            <a:r>
              <a:rPr lang="tr-TR" dirty="0" smtClean="0">
                <a:effectLst/>
                <a:latin typeface="Calibri"/>
                <a:ea typeface="Calibri"/>
                <a:cs typeface="Times New Roman"/>
              </a:rPr>
              <a:t>Konuşma çoğunlukla yavaş ve bağlantısız. Duraksama ve tereddüt iletişimi engelletmekte.</a:t>
            </a:r>
          </a:p>
          <a:p>
            <a:pPr algn="just">
              <a:lnSpc>
                <a:spcPct val="115000"/>
              </a:lnSpc>
              <a:spcAft>
                <a:spcPts val="1000"/>
              </a:spcAft>
            </a:pPr>
            <a:r>
              <a:rPr lang="tr-TR" dirty="0" smtClean="0">
                <a:effectLst/>
                <a:latin typeface="Calibri"/>
                <a:ea typeface="Calibri"/>
                <a:cs typeface="Times New Roman"/>
              </a:rPr>
              <a:t>Konu bütünlüğü yok. Anlaşılırlık yok.</a:t>
            </a:r>
            <a:endParaRPr lang="tr-TR" dirty="0">
              <a:effectLst/>
              <a:latin typeface="Calibri"/>
              <a:ea typeface="Calibri"/>
              <a:cs typeface="Times New Roman"/>
            </a:endParaRPr>
          </a:p>
        </p:txBody>
      </p:sp>
    </p:spTree>
    <p:extLst>
      <p:ext uri="{BB962C8B-B14F-4D97-AF65-F5344CB8AC3E}">
        <p14:creationId xmlns:p14="http://schemas.microsoft.com/office/powerpoint/2010/main" val="30589304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80BECB07-289F-4ECF-A73F-DD1506077A2C}" type="slidenum">
              <a:rPr lang="tr-TR" smtClean="0"/>
              <a:pPr/>
              <a:t>23</a:t>
            </a:fld>
            <a:endParaRPr lang="tr-TR"/>
          </a:p>
        </p:txBody>
      </p:sp>
      <p:sp>
        <p:nvSpPr>
          <p:cNvPr id="3" name="Rectangle 2"/>
          <p:cNvSpPr/>
          <p:nvPr/>
        </p:nvSpPr>
        <p:spPr>
          <a:xfrm>
            <a:off x="2286000" y="1788038"/>
            <a:ext cx="4572000" cy="3281924"/>
          </a:xfrm>
          <a:prstGeom prst="rect">
            <a:avLst/>
          </a:prstGeom>
        </p:spPr>
        <p:txBody>
          <a:bodyPr>
            <a:spAutoFit/>
          </a:bodyPr>
          <a:lstStyle/>
          <a:p>
            <a:pPr algn="just">
              <a:lnSpc>
                <a:spcPct val="115000"/>
              </a:lnSpc>
              <a:spcAft>
                <a:spcPts val="1000"/>
              </a:spcAft>
            </a:pPr>
            <a:r>
              <a:rPr lang="tr-TR" b="1" dirty="0" smtClean="0">
                <a:effectLst/>
                <a:latin typeface="Calibri"/>
                <a:ea typeface="Calibri"/>
                <a:cs typeface="Times New Roman"/>
              </a:rPr>
              <a:t>KONUŞMA/TELAFFUZ</a:t>
            </a:r>
          </a:p>
          <a:p>
            <a:pPr algn="just">
              <a:lnSpc>
                <a:spcPct val="115000"/>
              </a:lnSpc>
              <a:spcAft>
                <a:spcPts val="1000"/>
              </a:spcAft>
            </a:pPr>
            <a:r>
              <a:rPr lang="tr-TR" dirty="0" smtClean="0">
                <a:effectLst/>
                <a:latin typeface="Calibri"/>
                <a:ea typeface="Calibri"/>
                <a:cs typeface="Times New Roman"/>
              </a:rPr>
              <a:t>Küçük telaffuz hatası. Uygun tonlama.</a:t>
            </a:r>
          </a:p>
          <a:p>
            <a:pPr algn="just">
              <a:lnSpc>
                <a:spcPct val="115000"/>
              </a:lnSpc>
              <a:spcAft>
                <a:spcPts val="1000"/>
              </a:spcAft>
            </a:pPr>
            <a:r>
              <a:rPr lang="tr-TR" dirty="0" smtClean="0">
                <a:effectLst/>
                <a:latin typeface="Calibri"/>
                <a:ea typeface="Calibri"/>
                <a:cs typeface="Times New Roman"/>
              </a:rPr>
              <a:t>Birkaç telaffuz hatası. İyi tonlama.</a:t>
            </a:r>
          </a:p>
          <a:p>
            <a:pPr algn="just">
              <a:lnSpc>
                <a:spcPct val="115000"/>
              </a:lnSpc>
              <a:spcAft>
                <a:spcPts val="1000"/>
              </a:spcAft>
            </a:pPr>
            <a:r>
              <a:rPr lang="tr-TR" dirty="0" smtClean="0">
                <a:effectLst/>
                <a:latin typeface="Calibri"/>
                <a:ea typeface="Calibri"/>
                <a:cs typeface="Times New Roman"/>
              </a:rPr>
              <a:t>Sık sık telaffuz hataları. İlgisiz ve yanlış tonlama.</a:t>
            </a:r>
          </a:p>
          <a:p>
            <a:pPr algn="just">
              <a:lnSpc>
                <a:spcPct val="115000"/>
              </a:lnSpc>
              <a:spcAft>
                <a:spcPts val="1000"/>
              </a:spcAft>
            </a:pPr>
            <a:r>
              <a:rPr lang="tr-TR" dirty="0" smtClean="0">
                <a:effectLst/>
                <a:latin typeface="Calibri"/>
                <a:ea typeface="Calibri"/>
                <a:cs typeface="Times New Roman"/>
              </a:rPr>
              <a:t>İlgisiz ve yanlış tonlama.Hemen hemen hiçbir tonlama yok.</a:t>
            </a:r>
          </a:p>
          <a:p>
            <a:pPr algn="just">
              <a:lnSpc>
                <a:spcPct val="115000"/>
              </a:lnSpc>
              <a:spcAft>
                <a:spcPts val="1000"/>
              </a:spcAft>
            </a:pPr>
            <a:r>
              <a:rPr lang="tr-TR" dirty="0" smtClean="0">
                <a:effectLst/>
                <a:latin typeface="Calibri"/>
                <a:ea typeface="Calibri"/>
                <a:cs typeface="Times New Roman"/>
              </a:rPr>
              <a:t>Telaffuz tamamen yanlış. Hiçbir tonlama yok.</a:t>
            </a:r>
            <a:endParaRPr lang="tr-TR" dirty="0">
              <a:effectLst/>
              <a:latin typeface="Calibri"/>
              <a:ea typeface="Calibri"/>
              <a:cs typeface="Times New Roman"/>
            </a:endParaRPr>
          </a:p>
        </p:txBody>
      </p:sp>
    </p:spTree>
    <p:extLst>
      <p:ext uri="{BB962C8B-B14F-4D97-AF65-F5344CB8AC3E}">
        <p14:creationId xmlns:p14="http://schemas.microsoft.com/office/powerpoint/2010/main" val="93183668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tr-TR" dirty="0" smtClean="0"/>
              <a:t>Teşekkür ederim.</a:t>
            </a:r>
            <a:endParaRPr lang="tr-TR" dirty="0"/>
          </a:p>
        </p:txBody>
      </p:sp>
      <p:sp>
        <p:nvSpPr>
          <p:cNvPr id="3" name="Subtitle 2"/>
          <p:cNvSpPr>
            <a:spLocks noGrp="1"/>
          </p:cNvSpPr>
          <p:nvPr>
            <p:ph type="subTitle" idx="1"/>
          </p:nvPr>
        </p:nvSpPr>
        <p:spPr/>
        <p:txBody>
          <a:bodyPr/>
          <a:lstStyle/>
          <a:p>
            <a:r>
              <a:rPr lang="tr-TR" dirty="0" smtClean="0"/>
              <a:t>İbrahim Dilek </a:t>
            </a:r>
            <a:endParaRPr lang="tr-TR" dirty="0"/>
          </a:p>
        </p:txBody>
      </p:sp>
      <p:sp>
        <p:nvSpPr>
          <p:cNvPr id="4" name="Slide Number Placeholder 3"/>
          <p:cNvSpPr>
            <a:spLocks noGrp="1"/>
          </p:cNvSpPr>
          <p:nvPr>
            <p:ph type="sldNum" sz="quarter" idx="12"/>
          </p:nvPr>
        </p:nvSpPr>
        <p:spPr/>
        <p:txBody>
          <a:bodyPr/>
          <a:lstStyle/>
          <a:p>
            <a:fld id="{80BECB07-289F-4ECF-A73F-DD1506077A2C}" type="slidenum">
              <a:rPr lang="tr-TR" smtClean="0"/>
              <a:pPr/>
              <a:t>24</a:t>
            </a:fld>
            <a:endParaRPr lang="tr-TR"/>
          </a:p>
        </p:txBody>
      </p:sp>
    </p:spTree>
    <p:extLst>
      <p:ext uri="{BB962C8B-B14F-4D97-AF65-F5344CB8AC3E}">
        <p14:creationId xmlns:p14="http://schemas.microsoft.com/office/powerpoint/2010/main" val="133313680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80BECB07-289F-4ECF-A73F-DD1506077A2C}" type="slidenum">
              <a:rPr lang="tr-TR" smtClean="0"/>
              <a:pPr/>
              <a:t>25</a:t>
            </a:fld>
            <a:endParaRPr lang="tr-TR"/>
          </a:p>
        </p:txBody>
      </p:sp>
      <p:pic>
        <p:nvPicPr>
          <p:cNvPr id="4098"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01700" y="1160463"/>
            <a:ext cx="7340600" cy="45354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01700" y="743715"/>
            <a:ext cx="5748337" cy="493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98223761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80BECB07-289F-4ECF-A73F-DD1506077A2C}" type="slidenum">
              <a:rPr lang="tr-TR" smtClean="0"/>
              <a:pPr/>
              <a:t>26</a:t>
            </a:fld>
            <a:endParaRPr lang="tr-TR"/>
          </a:p>
        </p:txBody>
      </p:sp>
      <p:pic>
        <p:nvPicPr>
          <p:cNvPr id="3"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55576" y="980728"/>
            <a:ext cx="7776864" cy="51125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4871817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80BECB07-289F-4ECF-A73F-DD1506077A2C}" type="slidenum">
              <a:rPr lang="tr-TR" smtClean="0"/>
              <a:pPr/>
              <a:t>3</a:t>
            </a:fld>
            <a:endParaRPr lang="tr-TR"/>
          </a:p>
        </p:txBody>
      </p:sp>
      <p:sp>
        <p:nvSpPr>
          <p:cNvPr id="3" name="Rectangle 2"/>
          <p:cNvSpPr/>
          <p:nvPr/>
        </p:nvSpPr>
        <p:spPr>
          <a:xfrm>
            <a:off x="611560" y="908720"/>
            <a:ext cx="7776864" cy="6960880"/>
          </a:xfrm>
          <a:prstGeom prst="rect">
            <a:avLst/>
          </a:prstGeom>
        </p:spPr>
        <p:txBody>
          <a:bodyPr wrap="square">
            <a:spAutoFit/>
          </a:bodyPr>
          <a:lstStyle/>
          <a:p>
            <a:pPr>
              <a:lnSpc>
                <a:spcPct val="150000"/>
              </a:lnSpc>
              <a:spcAft>
                <a:spcPts val="0"/>
              </a:spcAft>
              <a:tabLst>
                <a:tab pos="647700" algn="l"/>
              </a:tabLst>
            </a:pPr>
            <a:r>
              <a:rPr lang="tr-TR" sz="2000" dirty="0" smtClean="0">
                <a:effectLst/>
                <a:latin typeface="Arial Black"/>
                <a:ea typeface="Calibri"/>
                <a:cs typeface="Times New Roman"/>
              </a:rPr>
              <a:t>Öğrenilen dilin konuşulduğu ülkede bulunun</a:t>
            </a:r>
            <a:endParaRPr lang="tr-TR" sz="2000" dirty="0" smtClean="0">
              <a:effectLst/>
              <a:latin typeface="Calibri"/>
              <a:ea typeface="Calibri"/>
              <a:cs typeface="Times New Roman"/>
            </a:endParaRPr>
          </a:p>
          <a:p>
            <a:pPr>
              <a:lnSpc>
                <a:spcPct val="150000"/>
              </a:lnSpc>
              <a:spcAft>
                <a:spcPts val="0"/>
              </a:spcAft>
              <a:tabLst>
                <a:tab pos="647700" algn="l"/>
              </a:tabLst>
            </a:pPr>
            <a:r>
              <a:rPr lang="tr-TR" sz="2000" dirty="0" smtClean="0">
                <a:effectLst/>
                <a:latin typeface="Arial Black"/>
                <a:ea typeface="Calibri"/>
                <a:cs typeface="Times New Roman"/>
              </a:rPr>
              <a:t>TV, film izleyin</a:t>
            </a:r>
            <a:endParaRPr lang="tr-TR" sz="2000" dirty="0" smtClean="0">
              <a:effectLst/>
              <a:latin typeface="Calibri"/>
              <a:ea typeface="Calibri"/>
              <a:cs typeface="Times New Roman"/>
            </a:endParaRPr>
          </a:p>
          <a:p>
            <a:pPr>
              <a:lnSpc>
                <a:spcPct val="150000"/>
              </a:lnSpc>
              <a:spcAft>
                <a:spcPts val="0"/>
              </a:spcAft>
              <a:tabLst>
                <a:tab pos="647700" algn="l"/>
              </a:tabLst>
            </a:pPr>
            <a:r>
              <a:rPr lang="tr-TR" sz="2000" dirty="0" smtClean="0">
                <a:effectLst/>
                <a:latin typeface="Arial Black"/>
                <a:ea typeface="Calibri"/>
                <a:cs typeface="Times New Roman"/>
              </a:rPr>
              <a:t>Şarkılar Öğrenin</a:t>
            </a:r>
            <a:endParaRPr lang="tr-TR" sz="2000" dirty="0" smtClean="0">
              <a:effectLst/>
              <a:latin typeface="Calibri"/>
              <a:ea typeface="Calibri"/>
              <a:cs typeface="Times New Roman"/>
            </a:endParaRPr>
          </a:p>
          <a:p>
            <a:pPr>
              <a:lnSpc>
                <a:spcPct val="150000"/>
              </a:lnSpc>
              <a:spcAft>
                <a:spcPts val="0"/>
              </a:spcAft>
              <a:tabLst>
                <a:tab pos="647700" algn="l"/>
              </a:tabLst>
            </a:pPr>
            <a:r>
              <a:rPr lang="tr-TR" sz="2000" dirty="0" smtClean="0">
                <a:effectLst/>
                <a:latin typeface="Arial Black"/>
                <a:ea typeface="Calibri"/>
                <a:cs typeface="Times New Roman"/>
              </a:rPr>
              <a:t>Okuyun</a:t>
            </a:r>
            <a:endParaRPr lang="tr-TR" sz="2000" dirty="0" smtClean="0">
              <a:effectLst/>
              <a:latin typeface="Calibri"/>
              <a:ea typeface="Calibri"/>
              <a:cs typeface="Times New Roman"/>
            </a:endParaRPr>
          </a:p>
          <a:p>
            <a:pPr>
              <a:lnSpc>
                <a:spcPct val="150000"/>
              </a:lnSpc>
              <a:spcAft>
                <a:spcPts val="0"/>
              </a:spcAft>
              <a:tabLst>
                <a:tab pos="647700" algn="l"/>
              </a:tabLst>
            </a:pPr>
            <a:r>
              <a:rPr lang="tr-TR" sz="2000" dirty="0" smtClean="0">
                <a:effectLst/>
                <a:latin typeface="Arial Black"/>
                <a:ea typeface="Calibri"/>
                <a:cs typeface="Times New Roman"/>
              </a:rPr>
              <a:t>Sözlük Kullanmayı Öğrenin</a:t>
            </a:r>
            <a:endParaRPr lang="tr-TR" sz="2000" dirty="0" smtClean="0">
              <a:effectLst/>
              <a:latin typeface="Calibri"/>
              <a:ea typeface="Calibri"/>
              <a:cs typeface="Times New Roman"/>
            </a:endParaRPr>
          </a:p>
          <a:p>
            <a:pPr>
              <a:lnSpc>
                <a:spcPct val="150000"/>
              </a:lnSpc>
            </a:pPr>
            <a:r>
              <a:rPr lang="tr-TR" sz="2000" dirty="0" smtClean="0">
                <a:effectLst/>
                <a:latin typeface="Arial Black"/>
                <a:ea typeface="Calibri"/>
                <a:cs typeface="Times New Roman"/>
              </a:rPr>
              <a:t>OLUMSUZ İNANÇ VE DİL KALIPLARI Geçmişte yaşanmış olumsuz bir deneyim, arkadaşların yapılan hataya gülmesi, öğretmenin hata yapıldığı zaman kızması, sabırsızlık göstermesi, hatanın düzeltilme biçimi.</a:t>
            </a:r>
          </a:p>
          <a:p>
            <a:endParaRPr lang="tr-TR" dirty="0">
              <a:latin typeface="Arial Black"/>
              <a:ea typeface="Calibri"/>
              <a:cs typeface="Times New Roman"/>
            </a:endParaRPr>
          </a:p>
          <a:p>
            <a:pPr>
              <a:spcAft>
                <a:spcPts val="1000"/>
              </a:spcAft>
              <a:tabLst>
                <a:tab pos="647700" algn="l"/>
              </a:tabLst>
            </a:pPr>
            <a:r>
              <a:rPr lang="tr-TR" sz="1600" dirty="0" smtClean="0">
                <a:effectLst/>
                <a:latin typeface="Arial" panose="020B0604020202020204" pitchFamily="34" charset="0"/>
                <a:ea typeface="Calibri"/>
                <a:cs typeface="Arial" panose="020B0604020202020204" pitchFamily="34" charset="0"/>
              </a:rPr>
              <a:t>Neden ingilizce konuşamıyoruz? nasıl ingilizce konuşabiliriz?</a:t>
            </a:r>
            <a:endParaRPr lang="tr-TR" dirty="0" smtClean="0">
              <a:effectLst/>
              <a:latin typeface="Arial" panose="020B0604020202020204" pitchFamily="34" charset="0"/>
              <a:ea typeface="Calibri"/>
              <a:cs typeface="Arial" panose="020B0604020202020204" pitchFamily="34" charset="0"/>
            </a:endParaRPr>
          </a:p>
          <a:p>
            <a:r>
              <a:rPr lang="nl-NL" i="1" dirty="0" smtClean="0">
                <a:latin typeface="Arial" panose="020B0604020202020204" pitchFamily="34" charset="0"/>
                <a:cs typeface="Arial" panose="020B0604020202020204" pitchFamily="34" charset="0"/>
              </a:rPr>
              <a:t>Belgin Öğrek</a:t>
            </a:r>
          </a:p>
          <a:p>
            <a:r>
              <a:rPr lang="nl-NL" sz="1400" dirty="0" smtClean="0">
                <a:latin typeface="Arial" panose="020B0604020202020204" pitchFamily="34" charset="0"/>
                <a:cs typeface="Arial" panose="020B0604020202020204" pitchFamily="34" charset="0"/>
              </a:rPr>
              <a:t>Kaynak: http://www.kigem.com</a:t>
            </a:r>
          </a:p>
          <a:p>
            <a:endParaRPr lang="tr-TR" dirty="0">
              <a:latin typeface="Arial" panose="020B0604020202020204" pitchFamily="34" charset="0"/>
              <a:cs typeface="Arial" panose="020B0604020202020204" pitchFamily="34" charset="0"/>
            </a:endParaRPr>
          </a:p>
          <a:p>
            <a:endParaRPr lang="tr-TR" dirty="0" smtClean="0">
              <a:latin typeface="Calibri"/>
              <a:cs typeface="Times New Roman"/>
            </a:endParaRPr>
          </a:p>
          <a:p>
            <a:endParaRPr lang="tr-TR" dirty="0">
              <a:latin typeface="Calibri"/>
              <a:cs typeface="Times New Roman"/>
            </a:endParaRPr>
          </a:p>
          <a:p>
            <a:endParaRPr lang="tr-TR" dirty="0"/>
          </a:p>
        </p:txBody>
      </p:sp>
    </p:spTree>
    <p:extLst>
      <p:ext uri="{BB962C8B-B14F-4D97-AF65-F5344CB8AC3E}">
        <p14:creationId xmlns:p14="http://schemas.microsoft.com/office/powerpoint/2010/main" val="38354427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80BECB07-289F-4ECF-A73F-DD1506077A2C}" type="slidenum">
              <a:rPr lang="tr-TR" smtClean="0"/>
              <a:pPr/>
              <a:t>4</a:t>
            </a:fld>
            <a:endParaRPr lang="tr-TR"/>
          </a:p>
        </p:txBody>
      </p:sp>
      <p:sp>
        <p:nvSpPr>
          <p:cNvPr id="6" name="Rectangle 5"/>
          <p:cNvSpPr/>
          <p:nvPr/>
        </p:nvSpPr>
        <p:spPr>
          <a:xfrm>
            <a:off x="639091" y="1340768"/>
            <a:ext cx="7776864" cy="4540730"/>
          </a:xfrm>
          <a:prstGeom prst="rect">
            <a:avLst/>
          </a:prstGeom>
        </p:spPr>
        <p:txBody>
          <a:bodyPr wrap="square">
            <a:spAutoFit/>
          </a:bodyPr>
          <a:lstStyle/>
          <a:p>
            <a:r>
              <a:rPr lang="tr-TR" dirty="0" smtClean="0">
                <a:latin typeface="Arial" panose="020B0604020202020204" pitchFamily="34" charset="0"/>
                <a:cs typeface="Arial" panose="020B0604020202020204" pitchFamily="34" charset="0"/>
              </a:rPr>
              <a:t>Şerif İZGÖREN </a:t>
            </a:r>
          </a:p>
          <a:p>
            <a:endParaRPr lang="tr-TR" dirty="0">
              <a:latin typeface="Arial" panose="020B0604020202020204" pitchFamily="34" charset="0"/>
              <a:cs typeface="Arial" panose="020B0604020202020204" pitchFamily="34" charset="0"/>
            </a:endParaRPr>
          </a:p>
          <a:p>
            <a:r>
              <a:rPr lang="tr-TR" dirty="0" smtClean="0"/>
              <a:t>İletişim, özellikle </a:t>
            </a:r>
            <a:r>
              <a:rPr lang="tr-TR" dirty="0"/>
              <a:t>beden dili üzerinde duruyor. </a:t>
            </a:r>
            <a:endParaRPr lang="tr-TR" dirty="0" smtClean="0"/>
          </a:p>
          <a:p>
            <a:pPr>
              <a:lnSpc>
                <a:spcPct val="115000"/>
              </a:lnSpc>
              <a:spcAft>
                <a:spcPts val="1000"/>
              </a:spcAft>
            </a:pPr>
            <a:endParaRPr lang="tr-TR" dirty="0" smtClean="0">
              <a:effectLst/>
              <a:latin typeface="Calibri"/>
              <a:ea typeface="Calibri"/>
              <a:cs typeface="Times New Roman"/>
            </a:endParaRPr>
          </a:p>
          <a:p>
            <a:pPr>
              <a:lnSpc>
                <a:spcPct val="115000"/>
              </a:lnSpc>
              <a:spcAft>
                <a:spcPts val="1000"/>
              </a:spcAft>
            </a:pPr>
            <a:r>
              <a:rPr lang="tr-TR" dirty="0" smtClean="0">
                <a:effectLst/>
                <a:latin typeface="Calibri"/>
                <a:ea typeface="Calibri"/>
                <a:cs typeface="Times New Roman"/>
              </a:rPr>
              <a:t>1967 Albert Mahremiyan ve Suzan Feris </a:t>
            </a:r>
          </a:p>
          <a:p>
            <a:pPr>
              <a:spcAft>
                <a:spcPts val="1000"/>
              </a:spcAft>
            </a:pPr>
            <a:r>
              <a:rPr lang="tr-TR" sz="2800" b="1" dirty="0" smtClean="0">
                <a:effectLst/>
                <a:latin typeface="Calibri"/>
                <a:ea typeface="Calibri"/>
                <a:cs typeface="Times New Roman"/>
              </a:rPr>
              <a:t>SÖZ %7</a:t>
            </a:r>
          </a:p>
          <a:p>
            <a:pPr>
              <a:spcAft>
                <a:spcPts val="1000"/>
              </a:spcAft>
            </a:pPr>
            <a:r>
              <a:rPr lang="tr-TR" sz="2800" b="1" dirty="0" smtClean="0">
                <a:effectLst/>
                <a:latin typeface="Calibri"/>
                <a:ea typeface="Calibri"/>
                <a:cs typeface="Times New Roman"/>
              </a:rPr>
              <a:t>SES %38</a:t>
            </a:r>
          </a:p>
          <a:p>
            <a:pPr>
              <a:spcAft>
                <a:spcPts val="1000"/>
              </a:spcAft>
            </a:pPr>
            <a:r>
              <a:rPr lang="tr-TR" sz="2800" b="1" dirty="0" smtClean="0">
                <a:effectLst/>
                <a:latin typeface="Calibri"/>
                <a:ea typeface="Calibri"/>
                <a:cs typeface="Times New Roman"/>
              </a:rPr>
              <a:t>BEDEN DİLİ %55</a:t>
            </a:r>
          </a:p>
          <a:p>
            <a:pPr algn="just"/>
            <a:r>
              <a:rPr lang="tr-TR" sz="3200" dirty="0">
                <a:solidFill>
                  <a:srgbClr val="FF0000"/>
                </a:solidFill>
                <a:latin typeface="Calibri"/>
                <a:cs typeface="Times New Roman"/>
              </a:rPr>
              <a:t>N</a:t>
            </a:r>
            <a:r>
              <a:rPr lang="tr-TR" sz="3200" dirty="0" smtClean="0">
                <a:solidFill>
                  <a:srgbClr val="FF0000"/>
                </a:solidFill>
                <a:latin typeface="Calibri"/>
                <a:cs typeface="Times New Roman"/>
              </a:rPr>
              <a:t>e söylediğimiz %7   Nasıl söylediğimiz %93 </a:t>
            </a:r>
          </a:p>
          <a:p>
            <a:endParaRPr lang="tr-TR" dirty="0">
              <a:latin typeface="Calibri"/>
              <a:cs typeface="Times New Roman"/>
            </a:endParaRPr>
          </a:p>
          <a:p>
            <a:endParaRPr lang="tr-TR" dirty="0"/>
          </a:p>
        </p:txBody>
      </p:sp>
    </p:spTree>
    <p:extLst>
      <p:ext uri="{BB962C8B-B14F-4D97-AF65-F5344CB8AC3E}">
        <p14:creationId xmlns:p14="http://schemas.microsoft.com/office/powerpoint/2010/main" val="30795386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39552" y="3573015"/>
            <a:ext cx="7992887" cy="2553147"/>
          </a:xfrm>
        </p:spPr>
        <p:txBody>
          <a:bodyPr>
            <a:normAutofit/>
          </a:bodyPr>
          <a:lstStyle/>
          <a:p>
            <a:pPr marL="0" indent="0">
              <a:buNone/>
            </a:pPr>
            <a:r>
              <a:rPr lang="tr-TR" sz="1100" dirty="0">
                <a:solidFill>
                  <a:schemeClr val="tx1"/>
                </a:solidFill>
                <a:latin typeface="Arial" panose="020B0604020202020204" pitchFamily="34" charset="0"/>
                <a:cs typeface="Arial" panose="020B0604020202020204" pitchFamily="34" charset="0"/>
              </a:rPr>
              <a:t>TÜRKİYE’DE TÜRKÇEYİ YABANCI DİL OLARAK ÖĞRETEN ÖĞRETMENLERİN </a:t>
            </a:r>
            <a:r>
              <a:rPr lang="tr-TR" sz="1100" dirty="0" smtClean="0">
                <a:solidFill>
                  <a:schemeClr val="tx1"/>
                </a:solidFill>
                <a:latin typeface="Arial" panose="020B0604020202020204" pitchFamily="34" charset="0"/>
                <a:cs typeface="Arial" panose="020B0604020202020204" pitchFamily="34" charset="0"/>
              </a:rPr>
              <a:t>UYGULAMALARINA YÖNELİK </a:t>
            </a:r>
            <a:r>
              <a:rPr lang="tr-TR" sz="1100" dirty="0">
                <a:solidFill>
                  <a:schemeClr val="tx1"/>
                </a:solidFill>
                <a:latin typeface="Arial" panose="020B0604020202020204" pitchFamily="34" charset="0"/>
                <a:cs typeface="Arial" panose="020B0604020202020204" pitchFamily="34" charset="0"/>
              </a:rPr>
              <a:t>NİTEL BİR ARAŞTIRMA* Ali Göçer</a:t>
            </a:r>
          </a:p>
          <a:p>
            <a:pPr marL="0" indent="0" algn="just">
              <a:buNone/>
            </a:pPr>
            <a:r>
              <a:rPr lang="tr-TR" sz="1800" dirty="0">
                <a:latin typeface="Arial" panose="020B0604020202020204" pitchFamily="34" charset="0"/>
                <a:cs typeface="Arial" panose="020B0604020202020204" pitchFamily="34" charset="0"/>
              </a:rPr>
              <a:t>Öğretmenlerin yarıdan fazlası dil becerilerini geliştirmeye yönelik etkinliklerde </a:t>
            </a:r>
            <a:r>
              <a:rPr lang="tr-TR" sz="1800" b="1" dirty="0">
                <a:latin typeface="Arial" panose="020B0604020202020204" pitchFamily="34" charset="0"/>
                <a:cs typeface="Arial" panose="020B0604020202020204" pitchFamily="34" charset="0"/>
              </a:rPr>
              <a:t>her beceriye eşit zaman ayıramadığını</a:t>
            </a:r>
            <a:r>
              <a:rPr lang="tr-TR" sz="1800" dirty="0">
                <a:latin typeface="Arial" panose="020B0604020202020204" pitchFamily="34" charset="0"/>
                <a:cs typeface="Arial" panose="020B0604020202020204" pitchFamily="34" charset="0"/>
              </a:rPr>
              <a:t>, </a:t>
            </a:r>
            <a:r>
              <a:rPr lang="tr-TR" sz="1800" b="1" dirty="0">
                <a:solidFill>
                  <a:schemeClr val="accent3">
                    <a:lumMod val="75000"/>
                  </a:schemeClr>
                </a:solidFill>
                <a:latin typeface="Arial" panose="020B0604020202020204" pitchFamily="34" charset="0"/>
                <a:cs typeface="Arial" panose="020B0604020202020204" pitchFamily="34" charset="0"/>
              </a:rPr>
              <a:t>gramer konularına daha fazla zaman ayırdıklarını,</a:t>
            </a:r>
            <a:r>
              <a:rPr lang="tr-TR" sz="1800" dirty="0">
                <a:solidFill>
                  <a:schemeClr val="accent3">
                    <a:lumMod val="75000"/>
                  </a:schemeClr>
                </a:solidFill>
                <a:latin typeface="Arial" panose="020B0604020202020204" pitchFamily="34" charset="0"/>
                <a:cs typeface="Arial" panose="020B0604020202020204" pitchFamily="34" charset="0"/>
              </a:rPr>
              <a:t> </a:t>
            </a:r>
            <a:r>
              <a:rPr lang="tr-TR" sz="1800" b="1" dirty="0">
                <a:solidFill>
                  <a:schemeClr val="accent3">
                    <a:lumMod val="75000"/>
                  </a:schemeClr>
                </a:solidFill>
                <a:latin typeface="Arial" panose="020B0604020202020204" pitchFamily="34" charset="0"/>
                <a:cs typeface="Arial" panose="020B0604020202020204" pitchFamily="34" charset="0"/>
              </a:rPr>
              <a:t>yazma ve dinleme becerisini ihmal ettiklerini söylemektedirler.</a:t>
            </a:r>
            <a:r>
              <a:rPr lang="tr-TR" sz="1800" dirty="0">
                <a:solidFill>
                  <a:schemeClr val="accent3">
                    <a:lumMod val="75000"/>
                  </a:schemeClr>
                </a:solidFill>
                <a:latin typeface="Arial" panose="020B0604020202020204" pitchFamily="34" charset="0"/>
                <a:cs typeface="Arial" panose="020B0604020202020204" pitchFamily="34" charset="0"/>
              </a:rPr>
              <a:t> </a:t>
            </a:r>
            <a:r>
              <a:rPr lang="tr-TR" sz="1800" dirty="0">
                <a:latin typeface="Arial" panose="020B0604020202020204" pitchFamily="34" charset="0"/>
                <a:cs typeface="Arial" panose="020B0604020202020204" pitchFamily="34" charset="0"/>
              </a:rPr>
              <a:t>Dil becerilerini edindirme çalışmaları biri diğerine tercih edilmeden ve eşgüdüm içerisinde yürütülmesi gereken çalışmalardır.</a:t>
            </a:r>
          </a:p>
          <a:p>
            <a:pPr marL="0" indent="0" algn="just">
              <a:buNone/>
            </a:pPr>
            <a:r>
              <a:rPr lang="tr-TR" sz="1800" b="1" dirty="0">
                <a:solidFill>
                  <a:srgbClr val="FF0000"/>
                </a:solidFill>
                <a:latin typeface="Arial" panose="020B0604020202020204" pitchFamily="34" charset="0"/>
                <a:cs typeface="Arial" panose="020B0604020202020204" pitchFamily="34" charset="0"/>
              </a:rPr>
              <a:t>Öğretmenler her beceriye eşit önem verememekte ve yeterli zaman ayıramamaktadır.</a:t>
            </a:r>
          </a:p>
          <a:p>
            <a:pPr marL="0" indent="0" algn="just">
              <a:buNone/>
            </a:pPr>
            <a:endParaRPr lang="tr-TR" sz="1800" dirty="0" smtClean="0">
              <a:latin typeface="Arial" panose="020B0604020202020204" pitchFamily="34" charset="0"/>
              <a:cs typeface="Arial" panose="020B0604020202020204" pitchFamily="34" charset="0"/>
            </a:endParaRPr>
          </a:p>
          <a:p>
            <a:pPr marL="0" indent="0" algn="just">
              <a:buNone/>
            </a:pPr>
            <a:endParaRPr lang="tr-TR" sz="1800" dirty="0">
              <a:latin typeface="Arial" panose="020B0604020202020204" pitchFamily="34" charset="0"/>
              <a:cs typeface="Arial" panose="020B0604020202020204" pitchFamily="34" charset="0"/>
            </a:endParaRPr>
          </a:p>
          <a:p>
            <a:pPr marL="0" indent="0" algn="just">
              <a:buNone/>
            </a:pPr>
            <a:endParaRPr lang="tr-TR" sz="1800" dirty="0" smtClean="0">
              <a:latin typeface="Arial" panose="020B0604020202020204" pitchFamily="34" charset="0"/>
              <a:cs typeface="Arial" panose="020B0604020202020204" pitchFamily="34" charset="0"/>
            </a:endParaRPr>
          </a:p>
          <a:p>
            <a:pPr marL="0" indent="0" algn="just">
              <a:buNone/>
            </a:pPr>
            <a:endParaRPr lang="tr-TR" sz="1800" dirty="0">
              <a:latin typeface="Arial" panose="020B0604020202020204" pitchFamily="34" charset="0"/>
              <a:cs typeface="Arial" panose="020B0604020202020204" pitchFamily="34" charset="0"/>
            </a:endParaRPr>
          </a:p>
        </p:txBody>
      </p:sp>
      <p:sp>
        <p:nvSpPr>
          <p:cNvPr id="3" name="Slide Number Placeholder 2"/>
          <p:cNvSpPr>
            <a:spLocks noGrp="1"/>
          </p:cNvSpPr>
          <p:nvPr>
            <p:ph type="sldNum" sz="quarter" idx="12"/>
          </p:nvPr>
        </p:nvSpPr>
        <p:spPr/>
        <p:txBody>
          <a:bodyPr/>
          <a:lstStyle/>
          <a:p>
            <a:fld id="{80BECB07-289F-4ECF-A73F-DD1506077A2C}" type="slidenum">
              <a:rPr lang="tr-TR" smtClean="0"/>
              <a:pPr/>
              <a:t>5</a:t>
            </a:fld>
            <a:endParaRPr lang="tr-TR"/>
          </a:p>
        </p:txBody>
      </p:sp>
      <p:sp>
        <p:nvSpPr>
          <p:cNvPr id="4" name="Title 3"/>
          <p:cNvSpPr>
            <a:spLocks noGrp="1"/>
          </p:cNvSpPr>
          <p:nvPr>
            <p:ph type="title"/>
          </p:nvPr>
        </p:nvSpPr>
        <p:spPr/>
        <p:txBody>
          <a:bodyPr/>
          <a:lstStyle/>
          <a:p>
            <a:endParaRPr lang="tr-TR" dirty="0"/>
          </a:p>
        </p:txBody>
      </p:sp>
      <p:pic>
        <p:nvPicPr>
          <p:cNvPr id="5"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39552" y="548680"/>
            <a:ext cx="7992888" cy="28803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0397892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72067" y="5616893"/>
            <a:ext cx="7408333" cy="692427"/>
          </a:xfrm>
        </p:spPr>
        <p:txBody>
          <a:bodyPr>
            <a:normAutofit fontScale="70000" lnSpcReduction="20000"/>
          </a:bodyPr>
          <a:lstStyle/>
          <a:p>
            <a:pPr marL="0" indent="0">
              <a:buNone/>
            </a:pPr>
            <a:r>
              <a:rPr lang="tr-TR" dirty="0"/>
              <a:t>Öğretmenler öğrencilerin dil becerilerini edinme durumlarını </a:t>
            </a:r>
            <a:r>
              <a:rPr lang="tr-TR" sz="2900" b="1" dirty="0"/>
              <a:t>sözlü yoklama, performans ödevi, yazılı ve test</a:t>
            </a:r>
            <a:r>
              <a:rPr lang="tr-TR" dirty="0"/>
              <a:t> türü sınavla ölçmektedirler.</a:t>
            </a:r>
          </a:p>
        </p:txBody>
      </p:sp>
      <p:sp>
        <p:nvSpPr>
          <p:cNvPr id="3" name="Slide Number Placeholder 2"/>
          <p:cNvSpPr>
            <a:spLocks noGrp="1"/>
          </p:cNvSpPr>
          <p:nvPr>
            <p:ph type="sldNum" sz="quarter" idx="12"/>
          </p:nvPr>
        </p:nvSpPr>
        <p:spPr/>
        <p:txBody>
          <a:bodyPr/>
          <a:lstStyle/>
          <a:p>
            <a:fld id="{80BECB07-289F-4ECF-A73F-DD1506077A2C}" type="slidenum">
              <a:rPr lang="tr-TR" smtClean="0"/>
              <a:pPr/>
              <a:t>6</a:t>
            </a:fld>
            <a:endParaRPr lang="tr-TR"/>
          </a:p>
        </p:txBody>
      </p:sp>
      <p:pic>
        <p:nvPicPr>
          <p:cNvPr id="5" name="Picture 4"/>
          <p:cNvPicPr/>
          <p:nvPr/>
        </p:nvPicPr>
        <p:blipFill>
          <a:blip r:embed="rId2" cstate="print"/>
          <a:stretch>
            <a:fillRect/>
          </a:stretch>
        </p:blipFill>
        <p:spPr>
          <a:xfrm>
            <a:off x="755576" y="548681"/>
            <a:ext cx="7704856" cy="5068212"/>
          </a:xfrm>
          <a:prstGeom prst="rect">
            <a:avLst/>
          </a:prstGeom>
        </p:spPr>
      </p:pic>
    </p:spTree>
    <p:extLst>
      <p:ext uri="{BB962C8B-B14F-4D97-AF65-F5344CB8AC3E}">
        <p14:creationId xmlns:p14="http://schemas.microsoft.com/office/powerpoint/2010/main" val="36240471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755576" y="4952925"/>
            <a:ext cx="7408333" cy="996355"/>
          </a:xfrm>
        </p:spPr>
        <p:txBody>
          <a:bodyPr/>
          <a:lstStyle/>
          <a:p>
            <a:pPr marL="0" indent="0">
              <a:buNone/>
            </a:pPr>
            <a:r>
              <a:rPr lang="tr-TR" dirty="0"/>
              <a:t>Öğretimin başında, öğretim sürecinde ve sonunda yapılacak </a:t>
            </a:r>
            <a:r>
              <a:rPr lang="tr-TR" dirty="0" smtClean="0"/>
              <a:t>değerlendirmeler</a:t>
            </a:r>
            <a:r>
              <a:rPr lang="tr-TR" smtClean="0"/>
              <a:t>. </a:t>
            </a:r>
            <a:endParaRPr lang="tr-TR" sz="1400" dirty="0"/>
          </a:p>
        </p:txBody>
      </p:sp>
      <p:sp>
        <p:nvSpPr>
          <p:cNvPr id="3" name="Slide Number Placeholder 2"/>
          <p:cNvSpPr>
            <a:spLocks noGrp="1"/>
          </p:cNvSpPr>
          <p:nvPr>
            <p:ph type="sldNum" sz="quarter" idx="12"/>
          </p:nvPr>
        </p:nvSpPr>
        <p:spPr/>
        <p:txBody>
          <a:bodyPr/>
          <a:lstStyle/>
          <a:p>
            <a:fld id="{80BECB07-289F-4ECF-A73F-DD1506077A2C}" type="slidenum">
              <a:rPr lang="tr-TR" smtClean="0"/>
              <a:pPr/>
              <a:t>7</a:t>
            </a:fld>
            <a:endParaRPr lang="tr-TR"/>
          </a:p>
        </p:txBody>
      </p:sp>
      <p:sp>
        <p:nvSpPr>
          <p:cNvPr id="4" name="Title 3"/>
          <p:cNvSpPr>
            <a:spLocks noGrp="1"/>
          </p:cNvSpPr>
          <p:nvPr>
            <p:ph type="title"/>
          </p:nvPr>
        </p:nvSpPr>
        <p:spPr>
          <a:xfrm>
            <a:off x="395536" y="1268760"/>
            <a:ext cx="8229600" cy="3738744"/>
          </a:xfrm>
        </p:spPr>
        <p:txBody>
          <a:bodyPr>
            <a:normAutofit fontScale="90000"/>
          </a:bodyPr>
          <a:lstStyle/>
          <a:p>
            <a:pPr algn="l"/>
            <a:r>
              <a:rPr lang="tr-TR" sz="2400" b="1" dirty="0">
                <a:solidFill>
                  <a:schemeClr val="accent3">
                    <a:lumMod val="40000"/>
                    <a:lumOff val="60000"/>
                  </a:schemeClr>
                </a:solidFill>
              </a:rPr>
              <a:t>Ölçme:</a:t>
            </a:r>
            <a:r>
              <a:rPr lang="tr-TR" sz="2400" dirty="0">
                <a:solidFill>
                  <a:schemeClr val="accent3">
                    <a:lumMod val="40000"/>
                    <a:lumOff val="60000"/>
                  </a:schemeClr>
                </a:solidFill>
              </a:rPr>
              <a:t> Herhangi bir niteliği gözlemek ve gözlem sonucunu sayı ve sıfatlarla ifade etmektir (Turgut ve Baykul, 2011, s. 3).</a:t>
            </a:r>
            <a:br>
              <a:rPr lang="tr-TR" sz="2400" dirty="0">
                <a:solidFill>
                  <a:schemeClr val="accent3">
                    <a:lumMod val="40000"/>
                    <a:lumOff val="60000"/>
                  </a:schemeClr>
                </a:solidFill>
              </a:rPr>
            </a:br>
            <a:r>
              <a:rPr lang="tr-TR" sz="2400" dirty="0" smtClean="0">
                <a:solidFill>
                  <a:schemeClr val="accent3">
                    <a:lumMod val="40000"/>
                    <a:lumOff val="60000"/>
                  </a:schemeClr>
                </a:solidFill>
              </a:rPr>
              <a:t/>
            </a:r>
            <a:br>
              <a:rPr lang="tr-TR" sz="2400" dirty="0" smtClean="0">
                <a:solidFill>
                  <a:schemeClr val="accent3">
                    <a:lumMod val="40000"/>
                    <a:lumOff val="60000"/>
                  </a:schemeClr>
                </a:solidFill>
              </a:rPr>
            </a:br>
            <a:r>
              <a:rPr lang="tr-TR" sz="2400" b="1" dirty="0" smtClean="0">
                <a:solidFill>
                  <a:schemeClr val="accent6">
                    <a:lumMod val="50000"/>
                  </a:schemeClr>
                </a:solidFill>
              </a:rPr>
              <a:t>Değerlendirme</a:t>
            </a:r>
            <a:r>
              <a:rPr lang="tr-TR" sz="2400" b="1" dirty="0">
                <a:solidFill>
                  <a:schemeClr val="accent6">
                    <a:lumMod val="50000"/>
                  </a:schemeClr>
                </a:solidFill>
              </a:rPr>
              <a:t>:</a:t>
            </a:r>
            <a:r>
              <a:rPr lang="tr-TR" sz="2400" dirty="0">
                <a:solidFill>
                  <a:schemeClr val="accent6">
                    <a:lumMod val="50000"/>
                  </a:schemeClr>
                </a:solidFill>
              </a:rPr>
              <a:t> Ölçme sonuçlarını bir ölçüte veya ölçütlere vurarak ölçülen nitelik hakkında bir değer yargısına varma sürecidir (Turgut ve Baykul, 2011, s. 3).</a:t>
            </a:r>
            <a:br>
              <a:rPr lang="tr-TR" sz="2400" dirty="0">
                <a:solidFill>
                  <a:schemeClr val="accent6">
                    <a:lumMod val="50000"/>
                  </a:schemeClr>
                </a:solidFill>
              </a:rPr>
            </a:br>
            <a:r>
              <a:rPr lang="tr-TR" sz="2400" dirty="0" smtClean="0">
                <a:solidFill>
                  <a:schemeClr val="accent6">
                    <a:lumMod val="50000"/>
                  </a:schemeClr>
                </a:solidFill>
              </a:rPr>
              <a:t/>
            </a:r>
            <a:br>
              <a:rPr lang="tr-TR" sz="2400" dirty="0" smtClean="0">
                <a:solidFill>
                  <a:schemeClr val="accent6">
                    <a:lumMod val="50000"/>
                  </a:schemeClr>
                </a:solidFill>
              </a:rPr>
            </a:br>
            <a:r>
              <a:rPr lang="tr-TR" sz="2400" dirty="0" smtClean="0">
                <a:solidFill>
                  <a:schemeClr val="tx2">
                    <a:lumMod val="60000"/>
                    <a:lumOff val="40000"/>
                  </a:schemeClr>
                </a:solidFill>
              </a:rPr>
              <a:t>Değerlendirmenin </a:t>
            </a:r>
            <a:r>
              <a:rPr lang="tr-TR" sz="2400" dirty="0">
                <a:solidFill>
                  <a:schemeClr val="tx2">
                    <a:lumMod val="60000"/>
                    <a:lumOff val="40000"/>
                  </a:schemeClr>
                </a:solidFill>
              </a:rPr>
              <a:t>temel amacı sistemin doğru işleyip işlemediğini ortaya koymak ve buna dayanarak sistemdeki eksikliklerin tamamlanmasını ve yanlışlıkların düzeltilmesini; kısaca sistemin onarılmasını sağlamaktır (MEB, 2006a, s. 214).</a:t>
            </a:r>
            <a:r>
              <a:rPr lang="tr-TR" sz="2400" dirty="0">
                <a:solidFill>
                  <a:schemeClr val="tx1"/>
                </a:solidFill>
              </a:rPr>
              <a:t/>
            </a:r>
            <a:br>
              <a:rPr lang="tr-TR" sz="2400" dirty="0">
                <a:solidFill>
                  <a:schemeClr val="tx1"/>
                </a:solidFill>
              </a:rPr>
            </a:br>
            <a:endParaRPr lang="tr-TR" sz="2400" dirty="0">
              <a:solidFill>
                <a:schemeClr val="tx1"/>
              </a:solidFill>
            </a:endParaRPr>
          </a:p>
        </p:txBody>
      </p:sp>
    </p:spTree>
    <p:extLst>
      <p:ext uri="{BB962C8B-B14F-4D97-AF65-F5344CB8AC3E}">
        <p14:creationId xmlns:p14="http://schemas.microsoft.com/office/powerpoint/2010/main" val="88743309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72067" y="1484784"/>
            <a:ext cx="7408333" cy="4641379"/>
          </a:xfrm>
        </p:spPr>
        <p:txBody>
          <a:bodyPr>
            <a:normAutofit fontScale="85000" lnSpcReduction="10000"/>
          </a:bodyPr>
          <a:lstStyle/>
          <a:p>
            <a:pPr algn="just">
              <a:lnSpc>
                <a:spcPct val="115000"/>
              </a:lnSpc>
              <a:spcAft>
                <a:spcPts val="1000"/>
              </a:spcAft>
            </a:pPr>
            <a:r>
              <a:rPr lang="tr-TR" dirty="0">
                <a:latin typeface="Calibri"/>
                <a:ea typeface="Calibri"/>
                <a:cs typeface="Times New Roman"/>
              </a:rPr>
              <a:t>İletişimin sağlanmasında en çok kullanılan dil becerisi olan konuşma, bireyin duygu ve düşüncelerini sözle bildirmesi şeklinde tanımlanmaktadır (Kavcar vd., 1998:57).</a:t>
            </a:r>
          </a:p>
          <a:p>
            <a:pPr algn="just">
              <a:lnSpc>
                <a:spcPct val="115000"/>
              </a:lnSpc>
              <a:spcAft>
                <a:spcPts val="1000"/>
              </a:spcAft>
            </a:pPr>
            <a:r>
              <a:rPr lang="tr-TR" sz="3200" b="1" dirty="0">
                <a:latin typeface="Calibri"/>
                <a:ea typeface="Calibri"/>
                <a:cs typeface="Times New Roman"/>
              </a:rPr>
              <a:t>Karşılıklı konuşma (diyalog):</a:t>
            </a:r>
            <a:r>
              <a:rPr lang="tr-TR" dirty="0">
                <a:latin typeface="Calibri"/>
                <a:ea typeface="Calibri"/>
                <a:cs typeface="Times New Roman"/>
              </a:rPr>
              <a:t> günlük konuşma, sohbet, tanışma ve tanıştırma, bir soruya karşılık verme, kutlama, özür dileme, telefonla, büyüklerle ve görevlilerle konuşma gibi durwnlarda yapılır. </a:t>
            </a:r>
          </a:p>
          <a:p>
            <a:pPr algn="just">
              <a:lnSpc>
                <a:spcPct val="115000"/>
              </a:lnSpc>
              <a:spcAft>
                <a:spcPts val="1000"/>
              </a:spcAft>
            </a:pPr>
            <a:r>
              <a:rPr lang="tr-TR" sz="3200" b="1" dirty="0">
                <a:latin typeface="Calibri"/>
                <a:ea typeface="Calibri"/>
                <a:cs typeface="Times New Roman"/>
              </a:rPr>
              <a:t>Topluluğa konuşma (monolog):</a:t>
            </a:r>
            <a:r>
              <a:rPr lang="tr-TR" sz="3200" dirty="0">
                <a:latin typeface="Calibri"/>
                <a:ea typeface="Calibri"/>
                <a:cs typeface="Times New Roman"/>
              </a:rPr>
              <a:t> </a:t>
            </a:r>
            <a:r>
              <a:rPr lang="tr-TR" dirty="0">
                <a:latin typeface="Calibri"/>
                <a:ea typeface="Calibri"/>
                <a:cs typeface="Times New Roman"/>
              </a:rPr>
              <a:t>hikaye, masal, anı, anlatma, duyııru yapma, bir topluluğa bir şey anlatma, açılış, kurs, toplantı, panel, söylev, sunum ve sempozyum gibi durumlarda ve ortamlarda yapılan konuşmalardır (Köksal ve Pestil, 2014: 299).</a:t>
            </a:r>
          </a:p>
          <a:p>
            <a:pPr marL="0" indent="0">
              <a:buNone/>
            </a:pPr>
            <a:endParaRPr lang="tr-TR" dirty="0"/>
          </a:p>
        </p:txBody>
      </p:sp>
      <p:sp>
        <p:nvSpPr>
          <p:cNvPr id="3" name="Slide Number Placeholder 2"/>
          <p:cNvSpPr>
            <a:spLocks noGrp="1"/>
          </p:cNvSpPr>
          <p:nvPr>
            <p:ph type="sldNum" sz="quarter" idx="12"/>
          </p:nvPr>
        </p:nvSpPr>
        <p:spPr/>
        <p:txBody>
          <a:bodyPr/>
          <a:lstStyle/>
          <a:p>
            <a:fld id="{80BECB07-289F-4ECF-A73F-DD1506077A2C}" type="slidenum">
              <a:rPr lang="tr-TR" smtClean="0"/>
              <a:pPr/>
              <a:t>8</a:t>
            </a:fld>
            <a:endParaRPr lang="tr-TR"/>
          </a:p>
        </p:txBody>
      </p:sp>
      <p:sp>
        <p:nvSpPr>
          <p:cNvPr id="4" name="Title 3"/>
          <p:cNvSpPr>
            <a:spLocks noGrp="1"/>
          </p:cNvSpPr>
          <p:nvPr>
            <p:ph type="title"/>
          </p:nvPr>
        </p:nvSpPr>
        <p:spPr>
          <a:xfrm>
            <a:off x="457200" y="338328"/>
            <a:ext cx="8229600" cy="642400"/>
          </a:xfrm>
        </p:spPr>
        <p:txBody>
          <a:bodyPr>
            <a:normAutofit fontScale="90000"/>
          </a:bodyPr>
          <a:lstStyle/>
          <a:p>
            <a:r>
              <a:rPr lang="tr-TR" dirty="0"/>
              <a:t>KONUŞMA</a:t>
            </a:r>
          </a:p>
        </p:txBody>
      </p:sp>
    </p:spTree>
    <p:extLst>
      <p:ext uri="{BB962C8B-B14F-4D97-AF65-F5344CB8AC3E}">
        <p14:creationId xmlns:p14="http://schemas.microsoft.com/office/powerpoint/2010/main" val="5398398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3569" y="908720"/>
            <a:ext cx="7596832" cy="5217443"/>
          </a:xfrm>
        </p:spPr>
        <p:txBody>
          <a:bodyPr>
            <a:normAutofit fontScale="85000" lnSpcReduction="10000"/>
          </a:bodyPr>
          <a:lstStyle/>
          <a:p>
            <a:pPr algn="just">
              <a:lnSpc>
                <a:spcPct val="115000"/>
              </a:lnSpc>
              <a:spcAft>
                <a:spcPts val="1000"/>
              </a:spcAft>
            </a:pPr>
            <a:r>
              <a:rPr lang="tr-TR" dirty="0">
                <a:latin typeface="Calibri"/>
                <a:ea typeface="Calibri"/>
                <a:cs typeface="Times New Roman"/>
              </a:rPr>
              <a:t>Konuşma becerisinin kazanılması için dilin kurallarını yani dil bilgisini ve </a:t>
            </a:r>
            <a:r>
              <a:rPr lang="tr-TR" dirty="0" smtClean="0">
                <a:latin typeface="Calibri"/>
                <a:ea typeface="Calibri"/>
                <a:cs typeface="Times New Roman"/>
              </a:rPr>
              <a:t>telaffuzu </a:t>
            </a:r>
            <a:r>
              <a:rPr lang="tr-TR" dirty="0">
                <a:latin typeface="Calibri"/>
                <a:ea typeface="Calibri"/>
                <a:cs typeface="Times New Roman"/>
              </a:rPr>
              <a:t>iyi bilmek gerekir. Buna karşın </a:t>
            </a:r>
            <a:r>
              <a:rPr lang="tr-TR" dirty="0" smtClean="0">
                <a:latin typeface="Calibri"/>
                <a:ea typeface="Calibri"/>
                <a:cs typeface="Times New Roman"/>
              </a:rPr>
              <a:t>iletişim </a:t>
            </a:r>
            <a:r>
              <a:rPr lang="tr-TR" dirty="0">
                <a:latin typeface="Calibri"/>
                <a:ea typeface="Calibri"/>
                <a:cs typeface="Times New Roman"/>
              </a:rPr>
              <a:t>kurmada sözel olmayan davranışlar da önemlidir. </a:t>
            </a:r>
            <a:r>
              <a:rPr lang="tr-TR" dirty="0">
                <a:solidFill>
                  <a:schemeClr val="accent4">
                    <a:lumMod val="50000"/>
                  </a:schemeClr>
                </a:solidFill>
                <a:latin typeface="Calibri"/>
                <a:ea typeface="Calibri"/>
                <a:cs typeface="Times New Roman"/>
              </a:rPr>
              <a:t>Konuşma becerisini kazanan kişilerin sadece dilin kurallarını ve sözcüklerin doğru telaffuzunu öğretmek yeterli olmamakta; </a:t>
            </a:r>
            <a:r>
              <a:rPr lang="tr-TR" b="1" dirty="0">
                <a:solidFill>
                  <a:schemeClr val="accent4">
                    <a:lumMod val="50000"/>
                  </a:schemeClr>
                </a:solidFill>
                <a:latin typeface="Calibri"/>
                <a:ea typeface="Calibri"/>
                <a:cs typeface="Times New Roman"/>
              </a:rPr>
              <a:t>sözel olmayan kimi davranışları da bilmeleri gerekmektedir</a:t>
            </a:r>
            <a:r>
              <a:rPr lang="tr-TR" b="1" dirty="0">
                <a:latin typeface="Calibri"/>
                <a:ea typeface="Calibri"/>
                <a:cs typeface="Times New Roman"/>
              </a:rPr>
              <a:t> </a:t>
            </a:r>
            <a:r>
              <a:rPr lang="tr-TR" dirty="0">
                <a:latin typeface="Calibri"/>
                <a:ea typeface="Calibri"/>
                <a:cs typeface="Times New Roman"/>
              </a:rPr>
              <a:t>(Demirel, 1993: 1 ll</a:t>
            </a:r>
            <a:r>
              <a:rPr lang="tr-TR" dirty="0" smtClean="0">
                <a:latin typeface="Calibri"/>
                <a:ea typeface="Calibri"/>
                <a:cs typeface="Times New Roman"/>
              </a:rPr>
              <a:t>).</a:t>
            </a:r>
            <a:r>
              <a:rPr lang="tr-TR" dirty="0">
                <a:latin typeface="Calibri"/>
                <a:ea typeface="Calibri"/>
                <a:cs typeface="Times New Roman"/>
              </a:rPr>
              <a:t> </a:t>
            </a:r>
          </a:p>
          <a:p>
            <a:pPr algn="just">
              <a:lnSpc>
                <a:spcPct val="115000"/>
              </a:lnSpc>
              <a:spcAft>
                <a:spcPts val="1000"/>
              </a:spcAft>
            </a:pPr>
            <a:r>
              <a:rPr lang="tr-TR" dirty="0">
                <a:latin typeface="Calibri"/>
                <a:ea typeface="Calibri"/>
                <a:cs typeface="Times New Roman"/>
              </a:rPr>
              <a:t>Köksal ve Pestil (2014), konuşma becerisinin özelliklerini şu şekilde sıralamaktadırlar: </a:t>
            </a:r>
            <a:r>
              <a:rPr lang="tr-TR" b="1" dirty="0">
                <a:latin typeface="Calibri"/>
                <a:ea typeface="Calibri"/>
                <a:cs typeface="Times New Roman"/>
              </a:rPr>
              <a:t>ses tonu ve tonlama, vurgu ve ritim, telaffuz ve ahenk, üslup, akıcılık, anlaşılabilirlik, söz dizini, doğruluk, kelime zenginliği, konu ve cümle vurgusu, bütünlük ve uygunluk</a:t>
            </a:r>
            <a:r>
              <a:rPr lang="tr-TR" dirty="0">
                <a:latin typeface="Calibri"/>
                <a:ea typeface="Calibri"/>
                <a:cs typeface="Times New Roman"/>
              </a:rPr>
              <a:t> (s. 299).</a:t>
            </a:r>
          </a:p>
          <a:p>
            <a:pPr algn="just">
              <a:lnSpc>
                <a:spcPct val="115000"/>
              </a:lnSpc>
              <a:spcAft>
                <a:spcPts val="1000"/>
              </a:spcAft>
            </a:pPr>
            <a:r>
              <a:rPr lang="tr-TR" dirty="0">
                <a:latin typeface="Calibri"/>
                <a:ea typeface="Calibri"/>
                <a:cs typeface="Times New Roman"/>
              </a:rPr>
              <a:t>Telaffuz (Sesletim) becerisi ve geliştirilmesi:,telaffuz öğretiminde izlenecek aşamalar dinleme, ayırt etme, tanıma, sesi telaffuz etme, düzeltme. (Demirel)</a:t>
            </a:r>
          </a:p>
          <a:p>
            <a:endParaRPr lang="tr-TR" dirty="0"/>
          </a:p>
        </p:txBody>
      </p:sp>
      <p:sp>
        <p:nvSpPr>
          <p:cNvPr id="3" name="Slide Number Placeholder 2"/>
          <p:cNvSpPr>
            <a:spLocks noGrp="1"/>
          </p:cNvSpPr>
          <p:nvPr>
            <p:ph type="sldNum" sz="quarter" idx="12"/>
          </p:nvPr>
        </p:nvSpPr>
        <p:spPr/>
        <p:txBody>
          <a:bodyPr/>
          <a:lstStyle/>
          <a:p>
            <a:fld id="{80BECB07-289F-4ECF-A73F-DD1506077A2C}" type="slidenum">
              <a:rPr lang="tr-TR" smtClean="0"/>
              <a:pPr/>
              <a:t>9</a:t>
            </a:fld>
            <a:endParaRPr lang="tr-TR"/>
          </a:p>
        </p:txBody>
      </p:sp>
    </p:spTree>
    <p:extLst>
      <p:ext uri="{BB962C8B-B14F-4D97-AF65-F5344CB8AC3E}">
        <p14:creationId xmlns:p14="http://schemas.microsoft.com/office/powerpoint/2010/main" val="125467661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aveform">
  <a:themeElements>
    <a:clrScheme name="Waveform">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Waveform">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aveform">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Waveform</Template>
  <TotalTime>482</TotalTime>
  <Words>1254</Words>
  <Application>Microsoft Office PowerPoint</Application>
  <PresentationFormat>On-screen Show (4:3)</PresentationFormat>
  <Paragraphs>160</Paragraphs>
  <Slides>26</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26</vt:i4>
      </vt:variant>
    </vt:vector>
  </HeadingPairs>
  <TitlesOfParts>
    <vt:vector size="33" baseType="lpstr">
      <vt:lpstr>Arial</vt:lpstr>
      <vt:lpstr>Arial Black</vt:lpstr>
      <vt:lpstr>Calibri</vt:lpstr>
      <vt:lpstr>Candara</vt:lpstr>
      <vt:lpstr>Symbol</vt:lpstr>
      <vt:lpstr>Times New Roman</vt:lpstr>
      <vt:lpstr>Waveform</vt:lpstr>
      <vt:lpstr>Yabancı Dil Olarak Türkçe Konuşma Becerisi, Ölçme ve Değerlendirme</vt:lpstr>
      <vt:lpstr>Özet</vt:lpstr>
      <vt:lpstr>PowerPoint Presentation</vt:lpstr>
      <vt:lpstr>PowerPoint Presentation</vt:lpstr>
      <vt:lpstr>PowerPoint Presentation</vt:lpstr>
      <vt:lpstr>PowerPoint Presentation</vt:lpstr>
      <vt:lpstr>Ölçme: Herhangi bir niteliği gözlemek ve gözlem sonucunu sayı ve sıfatlarla ifade etmektir (Turgut ve Baykul, 2011, s. 3).  Değerlendirme: Ölçme sonuçlarını bir ölçüte veya ölçütlere vurarak ölçülen nitelik hakkında bir değer yargısına varma sürecidir (Turgut ve Baykul, 2011, s. 3).  Değerlendirmenin temel amacı sistemin doğru işleyip işlemediğini ortaya koymak ve buna dayanarak sistemdeki eksikliklerin tamamlanmasını ve yanlışlıkların düzeltilmesini; kısaca sistemin onarılmasını sağlamaktır (MEB, 2006a, s. 214). </vt:lpstr>
      <vt:lpstr>KONUŞMA</vt:lpstr>
      <vt:lpstr>PowerPoint Presentation</vt:lpstr>
      <vt:lpstr>Öğretmen Tutumu</vt:lpstr>
      <vt:lpstr>PowerPoint Presentation</vt:lpstr>
      <vt:lpstr>PowerPoint Presentation</vt:lpstr>
      <vt:lpstr>PowerPoint Presentation</vt:lpstr>
      <vt:lpstr>Konuşma Kaygısı</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Teşekkür ederim.</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Yabancı Dil Olarak Türkçe Konuşma Becerisi Ölçme ve Değerlendirme</dc:title>
  <dc:creator>Ibrahim DILEK</dc:creator>
  <cp:lastModifiedBy>itu</cp:lastModifiedBy>
  <cp:revision>32</cp:revision>
  <cp:lastPrinted>2016-11-01T13:01:36Z</cp:lastPrinted>
  <dcterms:created xsi:type="dcterms:W3CDTF">2016-11-01T08:08:56Z</dcterms:created>
  <dcterms:modified xsi:type="dcterms:W3CDTF">2016-11-24T09:34:40Z</dcterms:modified>
</cp:coreProperties>
</file>