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1"/>
  </p:notesMasterIdLst>
  <p:sldIdLst>
    <p:sldId id="256" r:id="rId2"/>
    <p:sldId id="257" r:id="rId3"/>
    <p:sldId id="258" r:id="rId4"/>
    <p:sldId id="260" r:id="rId5"/>
    <p:sldId id="259" r:id="rId6"/>
    <p:sldId id="262" r:id="rId7"/>
    <p:sldId id="263" r:id="rId8"/>
    <p:sldId id="264" r:id="rId9"/>
    <p:sldId id="265" r:id="rId10"/>
    <p:sldId id="266" r:id="rId11"/>
    <p:sldId id="267" r:id="rId12"/>
    <p:sldId id="261"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BF7"/>
    <a:srgbClr val="FFFFFF"/>
    <a:srgbClr val="FFF0E1"/>
    <a:srgbClr val="FFF7EF"/>
    <a:srgbClr val="FCEBD8"/>
    <a:srgbClr val="FFF5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8" d="100"/>
          <a:sy n="78" d="100"/>
        </p:scale>
        <p:origin x="18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BD9FAB-C7C7-4692-8C67-013C10B3455C}" type="datetimeFigureOut">
              <a:rPr lang="en-US" smtClean="0"/>
              <a:t>11/5/2016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929603-3922-471E-815C-5683D8A0ECD1}" type="slidenum">
              <a:rPr lang="en-US" smtClean="0"/>
              <a:t>‹#›</a:t>
            </a:fld>
            <a:endParaRPr lang="en-US"/>
          </a:p>
        </p:txBody>
      </p:sp>
    </p:spTree>
    <p:extLst>
      <p:ext uri="{BB962C8B-B14F-4D97-AF65-F5344CB8AC3E}">
        <p14:creationId xmlns:p14="http://schemas.microsoft.com/office/powerpoint/2010/main" val="1802561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B542748-7135-45EF-BE27-B76274BED570}" type="datetime1">
              <a:rPr lang="en-US" smtClean="0"/>
              <a:t>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6B4348-F266-44CA-B812-E2817690679E}" type="datetime1">
              <a:rPr lang="en-US" smtClean="0"/>
              <a:t>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0BA3483-8B77-416F-83FF-4A9944D8DA6B}" type="datetime1">
              <a:rPr lang="en-US" smtClean="0"/>
              <a:t>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BAD7AEA-3A4F-487B-8313-BA89B3159DF2}" type="datetime1">
              <a:rPr lang="en-US" smtClean="0"/>
              <a:t>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61DFC8A-856E-4536-B8E3-2A2931078546}" type="datetime1">
              <a:rPr lang="en-US" smtClean="0"/>
              <a:t>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64BFF77-B14C-4255-A0B7-A2D027A89CD7}" type="datetime1">
              <a:rPr lang="en-US" smtClean="0"/>
              <a:t>11/5/2016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BB32A95-55A3-4C38-B011-654C5E2B1A23}" type="datetime1">
              <a:rPr lang="en-US" smtClean="0"/>
              <a:t>11/5/2016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1F6A5EE-8FC5-42C5-9E24-AE2ED6E5C3C4}" type="datetime1">
              <a:rPr lang="en-US" smtClean="0"/>
              <a:t>11/5/2016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024A41E-8C83-4FAD-BCF7-23ED7ABB1087}" type="datetime1">
              <a:rPr lang="en-US" smtClean="0"/>
              <a:t>11/5/2016</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450805A-B712-4E33-B09C-4C1AECE9E4B2}" type="datetime1">
              <a:rPr lang="en-US" smtClean="0"/>
              <a:t>11/5/2016</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78768F3-C79F-407C-97AB-BD45700E9B36}" type="datetime1">
              <a:rPr lang="en-US" smtClean="0"/>
              <a:t>11/5/2016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651E252-7F88-4DA4-9C6B-E4E75EC81C86}" type="datetime1">
              <a:rPr lang="en-US" smtClean="0"/>
              <a:t>11/5/2016</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file:///C:\Users\behist\Downloads\ACTFLProficiencyGuidelines2012_FINAL(1).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actfl.org/sites/default/files/guidelines/turkish_speaking_distinguished.mp3" TargetMode="External"/><Relationship Id="rId7" Type="http://schemas.openxmlformats.org/officeDocument/2006/relationships/hyperlink" Target="https://www.actfl.org/sites/default/files/guidelines/turkish_speaking_novice.mp3" TargetMode="Externa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hyperlink" Target="https://www.actfl.org/sites/default/files/guidelines/turkish_speaking_intermediate.mp3" TargetMode="External"/><Relationship Id="rId5" Type="http://schemas.openxmlformats.org/officeDocument/2006/relationships/hyperlink" Target="https://www.actfl.org/sites/default/files/guidelines/turkish_speaking_advanced1.mp3" TargetMode="External"/><Relationship Id="rId4" Type="http://schemas.openxmlformats.org/officeDocument/2006/relationships/hyperlink" Target="https://www.actfl.org/sites/default/files/guidelines/turkish_speaking_superior.mp3"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BF7"/>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00051" y="1240970"/>
            <a:ext cx="10058400" cy="2710543"/>
          </a:xfrm>
        </p:spPr>
        <p:txBody>
          <a:bodyPr>
            <a:normAutofit fontScale="90000"/>
          </a:bodyPr>
          <a:lstStyle/>
          <a:p>
            <a:pPr algn="ctr"/>
            <a:r>
              <a:rPr lang="tr-TR" sz="4700" b="1" dirty="0" smtClean="0"/>
              <a:t>ACTFL</a:t>
            </a:r>
            <a:r>
              <a:rPr lang="tr-TR" sz="3900" dirty="0" smtClean="0"/>
              <a:t>  </a:t>
            </a:r>
            <a:br>
              <a:rPr lang="tr-TR" sz="3900" dirty="0" smtClean="0"/>
            </a:br>
            <a:r>
              <a:rPr lang="tr-TR" sz="600" dirty="0" smtClean="0"/>
              <a:t/>
            </a:r>
            <a:br>
              <a:rPr lang="tr-TR" sz="600" dirty="0" smtClean="0"/>
            </a:br>
            <a:r>
              <a:rPr lang="tr-TR" sz="600" dirty="0" smtClean="0"/>
              <a:t>                           </a:t>
            </a:r>
            <a:r>
              <a:rPr lang="tr-TR" sz="3400" dirty="0" smtClean="0"/>
              <a:t>(Amerika Yabancı Dil Öğretim Konseyi)</a:t>
            </a:r>
            <a:r>
              <a:rPr lang="tr-TR" sz="3900" dirty="0" smtClean="0"/>
              <a:t/>
            </a:r>
            <a:br>
              <a:rPr lang="tr-TR" sz="3900" dirty="0" smtClean="0"/>
            </a:br>
            <a:r>
              <a:rPr lang="tr-TR" sz="1600" dirty="0"/>
              <a:t/>
            </a:r>
            <a:br>
              <a:rPr lang="tr-TR" sz="1600" dirty="0"/>
            </a:br>
            <a:r>
              <a:rPr lang="tr-TR" sz="1800" dirty="0" smtClean="0"/>
              <a:t/>
            </a:r>
            <a:br>
              <a:rPr lang="tr-TR" sz="1800" dirty="0" smtClean="0"/>
            </a:br>
            <a:r>
              <a:rPr lang="tr-TR" sz="4700" b="1" dirty="0"/>
              <a:t>OPI</a:t>
            </a:r>
            <a:r>
              <a:rPr lang="tr-TR" sz="1800" dirty="0" smtClean="0"/>
              <a:t>     </a:t>
            </a:r>
            <a:br>
              <a:rPr lang="tr-TR" sz="1800" dirty="0" smtClean="0"/>
            </a:br>
            <a:r>
              <a:rPr lang="tr-TR" sz="600" dirty="0" smtClean="0"/>
              <a:t/>
            </a:r>
            <a:br>
              <a:rPr lang="tr-TR" sz="600" dirty="0" smtClean="0"/>
            </a:br>
            <a:r>
              <a:rPr lang="tr-TR" sz="600" dirty="0" smtClean="0"/>
              <a:t>   </a:t>
            </a:r>
            <a:r>
              <a:rPr lang="tr-TR" sz="3400" dirty="0" smtClean="0"/>
              <a:t>(Sözlü Yeterlik Sınavı)</a:t>
            </a:r>
            <a:r>
              <a:rPr lang="tr-TR" sz="3300" dirty="0" smtClean="0"/>
              <a:t/>
            </a:r>
            <a:br>
              <a:rPr lang="tr-TR" sz="3300" dirty="0" smtClean="0"/>
            </a:br>
            <a:endParaRPr lang="en-US" sz="2000" dirty="0"/>
          </a:p>
        </p:txBody>
      </p:sp>
      <p:sp>
        <p:nvSpPr>
          <p:cNvPr id="3" name="Subtitle 2"/>
          <p:cNvSpPr>
            <a:spLocks noGrp="1"/>
          </p:cNvSpPr>
          <p:nvPr>
            <p:ph type="subTitle" idx="1"/>
          </p:nvPr>
        </p:nvSpPr>
        <p:spPr>
          <a:xfrm>
            <a:off x="1100051" y="4914900"/>
            <a:ext cx="10058400" cy="683719"/>
          </a:xfrm>
        </p:spPr>
        <p:txBody>
          <a:bodyPr>
            <a:normAutofit lnSpcReduction="10000"/>
          </a:bodyPr>
          <a:lstStyle/>
          <a:p>
            <a:pPr algn="ctr">
              <a:lnSpc>
                <a:spcPct val="100000"/>
              </a:lnSpc>
            </a:pPr>
            <a:r>
              <a:rPr lang="tr-TR" sz="1500" dirty="0" smtClean="0"/>
              <a:t>Emine Hoşoğlu doğan</a:t>
            </a:r>
          </a:p>
          <a:p>
            <a:pPr algn="ctr">
              <a:lnSpc>
                <a:spcPct val="100000"/>
              </a:lnSpc>
            </a:pPr>
            <a:r>
              <a:rPr lang="tr-TR" sz="1500" dirty="0" smtClean="0"/>
              <a:t>5.11.2016</a:t>
            </a:r>
            <a:endParaRPr lang="en-US" sz="1500" dirty="0"/>
          </a:p>
        </p:txBody>
      </p:sp>
      <p:sp>
        <p:nvSpPr>
          <p:cNvPr id="4" name="Slide Number Placeholder 3"/>
          <p:cNvSpPr>
            <a:spLocks noGrp="1"/>
          </p:cNvSpPr>
          <p:nvPr>
            <p:ph type="sldNum" sz="quarter" idx="12"/>
          </p:nvPr>
        </p:nvSpPr>
        <p:spPr/>
        <p:txBody>
          <a:bodyPr/>
          <a:lstStyle/>
          <a:p>
            <a:fld id="{4FAB73BC-B049-4115-A692-8D63A059BFB8}" type="slidenum">
              <a:rPr lang="en-US" smtClean="0"/>
              <a:t>1</a:t>
            </a:fld>
            <a:endParaRPr lang="en-US" dirty="0"/>
          </a:p>
        </p:txBody>
      </p:sp>
    </p:spTree>
    <p:extLst>
      <p:ext uri="{BB962C8B-B14F-4D97-AF65-F5344CB8AC3E}">
        <p14:creationId xmlns:p14="http://schemas.microsoft.com/office/powerpoint/2010/main" val="18574738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BF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97280" y="439838"/>
            <a:ext cx="10058400" cy="1192192"/>
          </a:xfrm>
        </p:spPr>
        <p:txBody>
          <a:bodyPr/>
          <a:lstStyle/>
          <a:p>
            <a:r>
              <a:rPr lang="tr-TR" dirty="0" smtClean="0"/>
              <a:t>Üstün düzey soru örnekleri</a:t>
            </a:r>
            <a:endParaRPr lang="en-US" dirty="0"/>
          </a:p>
        </p:txBody>
      </p:sp>
      <p:sp>
        <p:nvSpPr>
          <p:cNvPr id="3" name="Content Placeholder 2"/>
          <p:cNvSpPr>
            <a:spLocks noGrp="1"/>
          </p:cNvSpPr>
          <p:nvPr>
            <p:ph idx="1"/>
          </p:nvPr>
        </p:nvSpPr>
        <p:spPr>
          <a:xfrm>
            <a:off x="1097280" y="1909822"/>
            <a:ext cx="10058400" cy="3959271"/>
          </a:xfrm>
        </p:spPr>
        <p:txBody>
          <a:bodyPr/>
          <a:lstStyle/>
          <a:p>
            <a:pPr>
              <a:lnSpc>
                <a:spcPct val="100000"/>
              </a:lnSpc>
              <a:spcBef>
                <a:spcPts val="0"/>
              </a:spcBef>
              <a:spcAft>
                <a:spcPts val="0"/>
              </a:spcAft>
            </a:pPr>
            <a:r>
              <a:rPr lang="tr-TR" dirty="0" smtClean="0"/>
              <a:t>Lise yıllarının nasıl güzel geçtiğinden ve kendini üniversiteye nasıl iyi hazırlanmış hissettiğinden bahsettin. Ancak son yıllarda okulların, öğrencileri gerçek hayatın gerekliliklerine hazırlamakta ne kadar yetersiz kaldığına dair yoğun bir tartışma var. Bazıları okul sisteminde acil reforma ihtiyaç olduğunu söylüyor. Bu konu hakkında senin fikirlerini merak ediyorum. Okul reformuna olan ihtiyaç konusunda ne düşünüyorsun?</a:t>
            </a:r>
          </a:p>
          <a:p>
            <a:pPr>
              <a:lnSpc>
                <a:spcPct val="100000"/>
              </a:lnSpc>
              <a:spcBef>
                <a:spcPts val="0"/>
              </a:spcBef>
              <a:spcAft>
                <a:spcPts val="0"/>
              </a:spcAft>
            </a:pPr>
            <a:endParaRPr lang="tr-TR" dirty="0" smtClean="0"/>
          </a:p>
          <a:p>
            <a:pPr>
              <a:lnSpc>
                <a:spcPct val="100000"/>
              </a:lnSpc>
              <a:spcBef>
                <a:spcPts val="0"/>
              </a:spcBef>
              <a:spcAft>
                <a:spcPts val="0"/>
              </a:spcAft>
            </a:pPr>
            <a:r>
              <a:rPr lang="tr-TR" dirty="0" smtClean="0"/>
              <a:t>Bu çok ilginç. Ancak böyle bir planın maliyetli olacağını söyleyenlere ne cevap verirsin?</a:t>
            </a:r>
            <a:endParaRPr lang="tr-TR" dirty="0"/>
          </a:p>
          <a:p>
            <a:pPr>
              <a:lnSpc>
                <a:spcPct val="100000"/>
              </a:lnSpc>
              <a:spcBef>
                <a:spcPts val="0"/>
              </a:spcBef>
              <a:spcAft>
                <a:spcPts val="0"/>
              </a:spcAft>
            </a:pPr>
            <a:r>
              <a:rPr lang="tr-TR" dirty="0" smtClean="0"/>
              <a:t>Bazı okullarda senin önerdiğin gibi bir plan uygulamaya konsa bunun faydaları neler olurdu acaba? Öğretmenler ve öğrenciler nasıl fayda görürdü?</a:t>
            </a:r>
          </a:p>
          <a:p>
            <a:pPr>
              <a:lnSpc>
                <a:spcPct val="100000"/>
              </a:lnSpc>
              <a:spcBef>
                <a:spcPts val="0"/>
              </a:spcBef>
              <a:spcAft>
                <a:spcPts val="0"/>
              </a:spcAft>
            </a:pPr>
            <a:endParaRPr lang="tr-TR" dirty="0"/>
          </a:p>
          <a:p>
            <a:pPr>
              <a:lnSpc>
                <a:spcPct val="100000"/>
              </a:lnSpc>
              <a:spcBef>
                <a:spcPts val="0"/>
              </a:spcBef>
              <a:spcAft>
                <a:spcPts val="0"/>
              </a:spcAft>
            </a:pPr>
            <a:r>
              <a:rPr lang="tr-TR" i="1" dirty="0" smtClean="0"/>
              <a:t> * Üçlü Vuruş</a:t>
            </a:r>
            <a:r>
              <a:rPr lang="tr-TR" dirty="0" smtClean="0"/>
              <a:t>: Fikrini desteklemesini iste; Fikrine karşıt görüş belirt; Varsayımda bulun.</a:t>
            </a:r>
          </a:p>
        </p:txBody>
      </p:sp>
      <p:sp>
        <p:nvSpPr>
          <p:cNvPr id="4" name="Slide Number Placeholder 3"/>
          <p:cNvSpPr>
            <a:spLocks noGrp="1"/>
          </p:cNvSpPr>
          <p:nvPr>
            <p:ph type="sldNum" sz="quarter" idx="12"/>
          </p:nvPr>
        </p:nvSpPr>
        <p:spPr/>
        <p:txBody>
          <a:bodyPr/>
          <a:lstStyle/>
          <a:p>
            <a:fld id="{6113E31D-E2AB-40D1-8B51-AFA5AFEF393A}" type="slidenum">
              <a:rPr lang="en-US" smtClean="0"/>
              <a:t>10</a:t>
            </a:fld>
            <a:endParaRPr lang="en-US" dirty="0"/>
          </a:p>
        </p:txBody>
      </p:sp>
    </p:spTree>
    <p:extLst>
      <p:ext uri="{BB962C8B-B14F-4D97-AF65-F5344CB8AC3E}">
        <p14:creationId xmlns:p14="http://schemas.microsoft.com/office/powerpoint/2010/main" val="24521872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BF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97280" y="393539"/>
            <a:ext cx="10058400" cy="1238491"/>
          </a:xfrm>
        </p:spPr>
        <p:txBody>
          <a:bodyPr/>
          <a:lstStyle/>
          <a:p>
            <a:r>
              <a:rPr lang="tr-TR" dirty="0" smtClean="0"/>
              <a:t>Role-</a:t>
            </a:r>
            <a:r>
              <a:rPr lang="tr-TR" dirty="0" err="1" smtClean="0"/>
              <a:t>play</a:t>
            </a:r>
            <a:endParaRPr lang="en-US" dirty="0"/>
          </a:p>
        </p:txBody>
      </p:sp>
      <p:sp>
        <p:nvSpPr>
          <p:cNvPr id="3" name="Content Placeholder 2"/>
          <p:cNvSpPr>
            <a:spLocks noGrp="1"/>
          </p:cNvSpPr>
          <p:nvPr>
            <p:ph idx="1"/>
          </p:nvPr>
        </p:nvSpPr>
        <p:spPr/>
        <p:txBody>
          <a:bodyPr/>
          <a:lstStyle/>
          <a:p>
            <a:r>
              <a:rPr lang="tr-TR" dirty="0" smtClean="0"/>
              <a:t>Yeşil kartlar: Orta düzey; Turuncu kartlar: İleri düzey; Sarı kartlar: Üstün düzey.</a:t>
            </a:r>
          </a:p>
          <a:p>
            <a:endParaRPr lang="tr-TR" sz="400" dirty="0" smtClean="0"/>
          </a:p>
          <a:p>
            <a:r>
              <a:rPr lang="tr-TR" u="sng" dirty="0"/>
              <a:t>Orta düzey örnek role-</a:t>
            </a:r>
            <a:r>
              <a:rPr lang="tr-TR" u="sng" dirty="0" err="1"/>
              <a:t>play</a:t>
            </a:r>
            <a:r>
              <a:rPr lang="tr-TR" dirty="0"/>
              <a:t>: </a:t>
            </a:r>
            <a:r>
              <a:rPr lang="tr-TR" dirty="0" smtClean="0"/>
              <a:t>Tatile çıkacaksınız. Anahtarı komşunuza bırakacaksınız. Ondan bazı ricalarınız var.</a:t>
            </a:r>
            <a:endParaRPr lang="tr-TR" dirty="0"/>
          </a:p>
          <a:p>
            <a:r>
              <a:rPr lang="tr-TR" u="sng" dirty="0" smtClean="0"/>
              <a:t>İleri düzey örnek role-</a:t>
            </a:r>
            <a:r>
              <a:rPr lang="tr-TR" u="sng" dirty="0" err="1" smtClean="0"/>
              <a:t>play</a:t>
            </a:r>
            <a:r>
              <a:rPr lang="tr-TR" dirty="0" smtClean="0"/>
              <a:t>: Arkadaşınızın arabasını bir yere çarptınız. Kendisine telefon açıp kazayı anlatınız.</a:t>
            </a:r>
          </a:p>
          <a:p>
            <a:r>
              <a:rPr lang="tr-TR" u="sng" dirty="0" smtClean="0"/>
              <a:t>Üstün düzey örnek role-</a:t>
            </a:r>
            <a:r>
              <a:rPr lang="tr-TR" u="sng" dirty="0" err="1" smtClean="0"/>
              <a:t>play</a:t>
            </a:r>
            <a:r>
              <a:rPr lang="tr-TR" dirty="0" smtClean="0"/>
              <a:t>: Kitabınız ödül aldı ve bir teşekkür konuşması yapacaksınız.</a:t>
            </a:r>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11</a:t>
            </a:fld>
            <a:endParaRPr lang="en-US" dirty="0"/>
          </a:p>
        </p:txBody>
      </p:sp>
    </p:spTree>
    <p:extLst>
      <p:ext uri="{BB962C8B-B14F-4D97-AF65-F5344CB8AC3E}">
        <p14:creationId xmlns:p14="http://schemas.microsoft.com/office/powerpoint/2010/main" val="11843781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BF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97280" y="544010"/>
            <a:ext cx="10058400" cy="1039861"/>
          </a:xfrm>
        </p:spPr>
        <p:txBody>
          <a:bodyPr/>
          <a:lstStyle/>
          <a:p>
            <a:r>
              <a:rPr lang="tr-TR" dirty="0" smtClean="0"/>
              <a:t>Konuşmanın aşamalarına dair</a:t>
            </a:r>
            <a:endParaRPr lang="en-US" dirty="0"/>
          </a:p>
        </p:txBody>
      </p:sp>
      <p:sp>
        <p:nvSpPr>
          <p:cNvPr id="3" name="Content Placeholder 2"/>
          <p:cNvSpPr>
            <a:spLocks noGrp="1"/>
          </p:cNvSpPr>
          <p:nvPr>
            <p:ph idx="1"/>
          </p:nvPr>
        </p:nvSpPr>
        <p:spPr>
          <a:xfrm>
            <a:off x="1097280" y="1845733"/>
            <a:ext cx="10058400" cy="4103653"/>
          </a:xfrm>
        </p:spPr>
        <p:txBody>
          <a:bodyPr>
            <a:noAutofit/>
          </a:bodyPr>
          <a:lstStyle/>
          <a:p>
            <a:r>
              <a:rPr lang="tr-TR" dirty="0" smtClean="0"/>
              <a:t>* Isınma: Adaya, ismi, okulu, işi, evi, nasıl olduğu, hava durumu vs. hakkında evet/hayır soruları sorulabilir. </a:t>
            </a:r>
          </a:p>
          <a:p>
            <a:r>
              <a:rPr lang="tr-TR" dirty="0" smtClean="0"/>
              <a:t>* Düzey Kontrolleri ve Sondalama: </a:t>
            </a:r>
          </a:p>
          <a:p>
            <a:endParaRPr lang="tr-TR" sz="200" dirty="0" smtClean="0"/>
          </a:p>
          <a:p>
            <a:pPr lvl="2"/>
            <a:r>
              <a:rPr lang="tr-TR" sz="2000" dirty="0" smtClean="0"/>
              <a:t>Zemin bulunduysa, bir üst düzey için sondalama yapılır.</a:t>
            </a:r>
          </a:p>
          <a:p>
            <a:pPr lvl="2"/>
            <a:r>
              <a:rPr lang="tr-TR" sz="2000" dirty="0" smtClean="0"/>
              <a:t>Tavan bulunduysa, düzey kontrolleri için önceki zemine dönülür.</a:t>
            </a:r>
          </a:p>
          <a:p>
            <a:pPr lvl="2"/>
            <a:r>
              <a:rPr lang="tr-TR" sz="2000" dirty="0" smtClean="0"/>
              <a:t>Tavan kesinleşmediyse, sondalamaya devam edilir.</a:t>
            </a:r>
          </a:p>
          <a:p>
            <a:pPr lvl="2"/>
            <a:r>
              <a:rPr lang="tr-TR" sz="2000" dirty="0" smtClean="0"/>
              <a:t>Sondalamadan sonuç alındıysa, yeni düzeyde düzey kontrolleri ile devam edilir.</a:t>
            </a:r>
            <a:endParaRPr lang="tr-TR" sz="2000" dirty="0"/>
          </a:p>
          <a:p>
            <a:r>
              <a:rPr lang="tr-TR" dirty="0" smtClean="0"/>
              <a:t>* Yalnızca aynı konu içinde kalınarak sondalama yapılır ve yalnızca aynı düzey içindeyken konu değiştirilir.</a:t>
            </a:r>
          </a:p>
          <a:p>
            <a:r>
              <a:rPr lang="tr-TR" dirty="0" smtClean="0"/>
              <a:t>* Rol kartları, iki ayrı alt düzey arasında kalındığında, düzey kontrolü veya sondalama için kullanılabilir. </a:t>
            </a:r>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12</a:t>
            </a:fld>
            <a:endParaRPr lang="en-US" dirty="0"/>
          </a:p>
        </p:txBody>
      </p:sp>
    </p:spTree>
    <p:extLst>
      <p:ext uri="{BB962C8B-B14F-4D97-AF65-F5344CB8AC3E}">
        <p14:creationId xmlns:p14="http://schemas.microsoft.com/office/powerpoint/2010/main" val="13559654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BF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97280" y="456946"/>
            <a:ext cx="10058400" cy="775861"/>
          </a:xfrm>
        </p:spPr>
        <p:txBody>
          <a:bodyPr>
            <a:noAutofit/>
          </a:bodyPr>
          <a:lstStyle/>
          <a:p>
            <a:r>
              <a:rPr lang="tr-TR" dirty="0" smtClean="0"/>
              <a:t>Örnek OPI</a:t>
            </a:r>
            <a:endParaRPr lang="en-US" dirty="0"/>
          </a:p>
        </p:txBody>
      </p:sp>
      <p:sp>
        <p:nvSpPr>
          <p:cNvPr id="3" name="Content Placeholder 2"/>
          <p:cNvSpPr>
            <a:spLocks noGrp="1"/>
          </p:cNvSpPr>
          <p:nvPr>
            <p:ph idx="1"/>
          </p:nvPr>
        </p:nvSpPr>
        <p:spPr>
          <a:xfrm>
            <a:off x="1097280" y="1485900"/>
            <a:ext cx="10058400" cy="4383194"/>
          </a:xfrm>
        </p:spPr>
        <p:txBody>
          <a:bodyPr>
            <a:normAutofit fontScale="77500" lnSpcReduction="20000"/>
          </a:bodyPr>
          <a:lstStyle/>
          <a:p>
            <a:r>
              <a:rPr lang="tr-TR" sz="2600" b="1" u="sng" dirty="0" smtClean="0"/>
              <a:t>Aşama</a:t>
            </a:r>
            <a:r>
              <a:rPr lang="tr-TR" sz="2600" dirty="0" smtClean="0"/>
              <a:t>			</a:t>
            </a:r>
            <a:r>
              <a:rPr lang="tr-TR" sz="2600" b="1" u="sng" dirty="0" smtClean="0"/>
              <a:t>Konu</a:t>
            </a:r>
            <a:r>
              <a:rPr lang="tr-TR" sz="2600" dirty="0" smtClean="0"/>
              <a:t>				</a:t>
            </a:r>
            <a:r>
              <a:rPr lang="tr-TR" sz="2600" b="1" u="sng" dirty="0" smtClean="0"/>
              <a:t>Sorular</a:t>
            </a:r>
          </a:p>
          <a:p>
            <a:pPr>
              <a:spcBef>
                <a:spcPts val="0"/>
              </a:spcBef>
              <a:spcAft>
                <a:spcPts val="0"/>
              </a:spcAft>
            </a:pPr>
            <a:endParaRPr lang="tr-TR" sz="500" dirty="0" smtClean="0"/>
          </a:p>
          <a:p>
            <a:pPr>
              <a:spcBef>
                <a:spcPts val="0"/>
              </a:spcBef>
              <a:spcAft>
                <a:spcPts val="0"/>
              </a:spcAft>
            </a:pPr>
            <a:endParaRPr lang="tr-TR" sz="500" dirty="0"/>
          </a:p>
          <a:p>
            <a:pPr>
              <a:spcBef>
                <a:spcPts val="0"/>
              </a:spcBef>
              <a:spcAft>
                <a:spcPts val="0"/>
              </a:spcAft>
            </a:pPr>
            <a:endParaRPr lang="tr-TR" sz="2300" dirty="0" smtClean="0"/>
          </a:p>
          <a:p>
            <a:pPr>
              <a:spcBef>
                <a:spcPts val="0"/>
              </a:spcBef>
              <a:spcAft>
                <a:spcPts val="0"/>
              </a:spcAft>
            </a:pPr>
            <a:r>
              <a:rPr lang="tr-TR" sz="2500" dirty="0" smtClean="0"/>
              <a:t>Isınma						Geldiğin için teşekkür ederim. </a:t>
            </a:r>
          </a:p>
          <a:p>
            <a:pPr>
              <a:spcBef>
                <a:spcPts val="0"/>
              </a:spcBef>
              <a:spcAft>
                <a:spcPts val="0"/>
              </a:spcAft>
            </a:pPr>
            <a:r>
              <a:rPr lang="tr-TR" sz="2500" dirty="0" smtClean="0"/>
              <a:t>			yer			Burada mı oturuyorsun?</a:t>
            </a:r>
          </a:p>
          <a:p>
            <a:pPr>
              <a:spcBef>
                <a:spcPts val="0"/>
              </a:spcBef>
              <a:spcAft>
                <a:spcPts val="0"/>
              </a:spcAft>
            </a:pPr>
            <a:endParaRPr lang="tr-TR" sz="2500" dirty="0" smtClean="0"/>
          </a:p>
          <a:p>
            <a:pPr>
              <a:spcBef>
                <a:spcPts val="0"/>
              </a:spcBef>
              <a:spcAft>
                <a:spcPts val="0"/>
              </a:spcAft>
            </a:pPr>
            <a:r>
              <a:rPr lang="tr-TR" sz="2500" dirty="0" smtClean="0"/>
              <a:t>Düzey kontrolü		okul/iş			Bölümünden bahseder misin?</a:t>
            </a:r>
          </a:p>
          <a:p>
            <a:pPr>
              <a:spcBef>
                <a:spcPts val="0"/>
              </a:spcBef>
              <a:spcAft>
                <a:spcPts val="0"/>
              </a:spcAft>
            </a:pPr>
            <a:endParaRPr lang="tr-TR" sz="2500" dirty="0" smtClean="0"/>
          </a:p>
          <a:p>
            <a:pPr>
              <a:spcBef>
                <a:spcPts val="0"/>
              </a:spcBef>
              <a:spcAft>
                <a:spcPts val="0"/>
              </a:spcAft>
            </a:pPr>
            <a:r>
              <a:rPr lang="tr-TR" sz="2500" dirty="0" smtClean="0"/>
              <a:t>Sondalama					Çevirmenliğe ilgin nasıl başladı?</a:t>
            </a:r>
          </a:p>
          <a:p>
            <a:pPr>
              <a:spcBef>
                <a:spcPts val="0"/>
              </a:spcBef>
              <a:spcAft>
                <a:spcPts val="0"/>
              </a:spcAft>
            </a:pPr>
            <a:r>
              <a:rPr lang="tr-TR" sz="2500" dirty="0" smtClean="0"/>
              <a:t>						Çevirmenlik nasıl iş, anlatır mısın?</a:t>
            </a:r>
          </a:p>
          <a:p>
            <a:pPr>
              <a:spcBef>
                <a:spcPts val="0"/>
              </a:spcBef>
              <a:spcAft>
                <a:spcPts val="0"/>
              </a:spcAft>
            </a:pPr>
            <a:endParaRPr lang="tr-TR" sz="2500" dirty="0" smtClean="0"/>
          </a:p>
          <a:p>
            <a:pPr>
              <a:spcBef>
                <a:spcPts val="0"/>
              </a:spcBef>
              <a:spcAft>
                <a:spcPts val="0"/>
              </a:spcAft>
            </a:pPr>
            <a:r>
              <a:rPr lang="tr-TR" sz="2500" dirty="0" smtClean="0"/>
              <a:t>Düzey kontrolü		serbest zaman </a:t>
            </a:r>
            <a:r>
              <a:rPr lang="tr-TR" sz="2500" dirty="0" err="1" smtClean="0"/>
              <a:t>aktv</a:t>
            </a:r>
            <a:r>
              <a:rPr lang="tr-TR" sz="2500" dirty="0" smtClean="0"/>
              <a:t>.	Bu şehirde insanlar neler yapabilir?</a:t>
            </a:r>
          </a:p>
          <a:p>
            <a:pPr>
              <a:spcBef>
                <a:spcPts val="0"/>
              </a:spcBef>
              <a:spcAft>
                <a:spcPts val="0"/>
              </a:spcAft>
            </a:pPr>
            <a:r>
              <a:rPr lang="tr-TR" sz="2500" dirty="0" smtClean="0"/>
              <a:t>						Gittiğin bir kayağı anlatır mısın?</a:t>
            </a:r>
          </a:p>
          <a:p>
            <a:pPr>
              <a:spcBef>
                <a:spcPts val="0"/>
              </a:spcBef>
              <a:spcAft>
                <a:spcPts val="0"/>
              </a:spcAft>
            </a:pPr>
            <a:endParaRPr lang="tr-TR" sz="2500" dirty="0" smtClean="0"/>
          </a:p>
          <a:p>
            <a:pPr>
              <a:spcBef>
                <a:spcPts val="0"/>
              </a:spcBef>
              <a:spcAft>
                <a:spcPts val="0"/>
              </a:spcAft>
            </a:pPr>
            <a:r>
              <a:rPr lang="tr-TR" sz="2500" dirty="0" smtClean="0"/>
              <a:t>Düzey kontrolü					Kızın iki-dilli mi büyüdü? Nasıl oldu?</a:t>
            </a:r>
          </a:p>
          <a:p>
            <a:pPr>
              <a:spcBef>
                <a:spcPts val="0"/>
              </a:spcBef>
              <a:spcAft>
                <a:spcPts val="0"/>
              </a:spcAft>
            </a:pPr>
            <a:endParaRPr lang="tr-TR" sz="2500" dirty="0"/>
          </a:p>
          <a:p>
            <a:pPr>
              <a:spcBef>
                <a:spcPts val="0"/>
              </a:spcBef>
              <a:spcAft>
                <a:spcPts val="0"/>
              </a:spcAft>
            </a:pPr>
            <a:r>
              <a:rPr lang="tr-TR" sz="2500" dirty="0" smtClean="0"/>
              <a:t>Sondalama 	</a:t>
            </a:r>
            <a:r>
              <a:rPr lang="tr-TR" sz="2500" dirty="0"/>
              <a:t>			</a:t>
            </a:r>
            <a:r>
              <a:rPr lang="tr-TR" sz="2500" dirty="0" smtClean="0"/>
              <a:t>	Çocukların </a:t>
            </a:r>
            <a:r>
              <a:rPr lang="tr-TR" sz="2500" dirty="0"/>
              <a:t>iki-dilli büyümesi konusunda ne </a:t>
            </a:r>
          </a:p>
          <a:p>
            <a:pPr>
              <a:spcBef>
                <a:spcPts val="0"/>
              </a:spcBef>
              <a:spcAft>
                <a:spcPts val="0"/>
              </a:spcAft>
            </a:pPr>
            <a:r>
              <a:rPr lang="tr-TR" sz="2500" dirty="0"/>
              <a:t>						düşünüyorsun?	</a:t>
            </a:r>
            <a:endParaRPr lang="tr-TR" sz="2500" dirty="0" smtClean="0"/>
          </a:p>
          <a:p>
            <a:pPr>
              <a:spcBef>
                <a:spcPts val="0"/>
              </a:spcBef>
              <a:spcAft>
                <a:spcPts val="0"/>
              </a:spcAft>
            </a:pPr>
            <a:endParaRPr lang="tr-TR" sz="2500" dirty="0"/>
          </a:p>
          <a:p>
            <a:pPr>
              <a:spcBef>
                <a:spcPts val="0"/>
              </a:spcBef>
              <a:spcAft>
                <a:spcPts val="0"/>
              </a:spcAft>
            </a:pPr>
            <a:r>
              <a:rPr lang="tr-TR" sz="2500" dirty="0" smtClean="0"/>
              <a:t>Düzey kontrolü					</a:t>
            </a:r>
            <a:r>
              <a:rPr lang="tr-TR" sz="2500" dirty="0"/>
              <a:t>O</a:t>
            </a:r>
            <a:r>
              <a:rPr lang="tr-TR" sz="2500" dirty="0" smtClean="0"/>
              <a:t>kulunun yönetim kurulunu çocuklara erken 							dönem dil eğitimi konusunda ikna et.</a:t>
            </a:r>
            <a:endParaRPr lang="en-US" sz="2500" dirty="0"/>
          </a:p>
        </p:txBody>
      </p:sp>
      <p:sp>
        <p:nvSpPr>
          <p:cNvPr id="8" name="Slide Number Placeholder 7"/>
          <p:cNvSpPr>
            <a:spLocks noGrp="1"/>
          </p:cNvSpPr>
          <p:nvPr>
            <p:ph type="sldNum" sz="quarter" idx="12"/>
          </p:nvPr>
        </p:nvSpPr>
        <p:spPr/>
        <p:txBody>
          <a:bodyPr/>
          <a:lstStyle/>
          <a:p>
            <a:fld id="{6113E31D-E2AB-40D1-8B51-AFA5AFEF393A}" type="slidenum">
              <a:rPr lang="en-US" smtClean="0"/>
              <a:t>13</a:t>
            </a:fld>
            <a:endParaRPr lang="en-US" dirty="0"/>
          </a:p>
        </p:txBody>
      </p:sp>
      <p:cxnSp>
        <p:nvCxnSpPr>
          <p:cNvPr id="5" name="Straight Arrow Connector 4"/>
          <p:cNvCxnSpPr/>
          <p:nvPr/>
        </p:nvCxnSpPr>
        <p:spPr>
          <a:xfrm flipV="1">
            <a:off x="2459312" y="3005281"/>
            <a:ext cx="0" cy="2199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V="1">
            <a:off x="2477565" y="4644713"/>
            <a:ext cx="0" cy="2199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49147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BF7"/>
        </a:solidFill>
        <a:effectLst/>
      </p:bgPr>
    </p:bg>
    <p:spTree>
      <p:nvGrpSpPr>
        <p:cNvPr id="1" name=""/>
        <p:cNvGrpSpPr/>
        <p:nvPr/>
      </p:nvGrpSpPr>
      <p:grpSpPr>
        <a:xfrm>
          <a:off x="0" y="0"/>
          <a:ext cx="0" cy="0"/>
          <a:chOff x="0" y="0"/>
          <a:chExt cx="0" cy="0"/>
        </a:xfrm>
      </p:grpSpPr>
      <p:sp>
        <p:nvSpPr>
          <p:cNvPr id="4" name="Content Placeholder 2"/>
          <p:cNvSpPr>
            <a:spLocks noGrp="1"/>
          </p:cNvSpPr>
          <p:nvPr>
            <p:ph idx="1"/>
          </p:nvPr>
        </p:nvSpPr>
        <p:spPr>
          <a:xfrm>
            <a:off x="1096963" y="1088020"/>
            <a:ext cx="10058400" cy="4782102"/>
          </a:xfrm>
        </p:spPr>
        <p:txBody>
          <a:bodyPr>
            <a:normAutofit lnSpcReduction="10000"/>
          </a:bodyPr>
          <a:lstStyle/>
          <a:p>
            <a:r>
              <a:rPr lang="tr-TR" b="1" u="sng" dirty="0" smtClean="0"/>
              <a:t>Aşama</a:t>
            </a:r>
            <a:r>
              <a:rPr lang="tr-TR" dirty="0" smtClean="0"/>
              <a:t>			</a:t>
            </a:r>
            <a:r>
              <a:rPr lang="tr-TR" b="1" u="sng" dirty="0" smtClean="0"/>
              <a:t>Konu</a:t>
            </a:r>
            <a:r>
              <a:rPr lang="tr-TR" dirty="0" smtClean="0"/>
              <a:t>				</a:t>
            </a:r>
            <a:r>
              <a:rPr lang="tr-TR" b="1" u="sng" dirty="0" smtClean="0"/>
              <a:t>Sorular</a:t>
            </a:r>
          </a:p>
          <a:p>
            <a:pPr>
              <a:spcBef>
                <a:spcPts val="0"/>
              </a:spcBef>
              <a:spcAft>
                <a:spcPts val="0"/>
              </a:spcAft>
            </a:pPr>
            <a:endParaRPr lang="tr-TR" sz="500" dirty="0" smtClean="0"/>
          </a:p>
          <a:p>
            <a:pPr>
              <a:spcBef>
                <a:spcPts val="0"/>
              </a:spcBef>
              <a:spcAft>
                <a:spcPts val="0"/>
              </a:spcAft>
            </a:pPr>
            <a:endParaRPr lang="tr-TR" sz="500" dirty="0"/>
          </a:p>
          <a:p>
            <a:pPr>
              <a:spcBef>
                <a:spcPts val="0"/>
              </a:spcBef>
              <a:spcAft>
                <a:spcPts val="0"/>
              </a:spcAft>
            </a:pPr>
            <a:endParaRPr lang="tr-TR" dirty="0" smtClean="0"/>
          </a:p>
          <a:p>
            <a:pPr>
              <a:spcBef>
                <a:spcPts val="0"/>
              </a:spcBef>
              <a:spcAft>
                <a:spcPts val="0"/>
              </a:spcAft>
            </a:pPr>
            <a:r>
              <a:rPr lang="tr-TR" dirty="0" smtClean="0"/>
              <a:t>Sondalama		hobi			En son okuduğun kitaptan bahseder misin?</a:t>
            </a:r>
          </a:p>
          <a:p>
            <a:pPr>
              <a:spcBef>
                <a:spcPts val="0"/>
              </a:spcBef>
              <a:spcAft>
                <a:spcPts val="0"/>
              </a:spcAft>
            </a:pPr>
            <a:endParaRPr lang="tr-TR" dirty="0" smtClean="0"/>
          </a:p>
          <a:p>
            <a:pPr>
              <a:spcBef>
                <a:spcPts val="0"/>
              </a:spcBef>
              <a:spcAft>
                <a:spcPts val="0"/>
              </a:spcAft>
            </a:pPr>
            <a:r>
              <a:rPr lang="tr-TR" dirty="0" smtClean="0"/>
              <a:t>Düzey kontrolü					Aklında kalan bir bölümü anlatır mısın?</a:t>
            </a:r>
          </a:p>
          <a:p>
            <a:pPr>
              <a:spcBef>
                <a:spcPts val="0"/>
              </a:spcBef>
              <a:spcAft>
                <a:spcPts val="0"/>
              </a:spcAft>
            </a:pPr>
            <a:r>
              <a:rPr lang="tr-TR" dirty="0" smtClean="0"/>
              <a:t>						Kız ne tepki verdi?</a:t>
            </a:r>
          </a:p>
          <a:p>
            <a:pPr>
              <a:spcBef>
                <a:spcPts val="0"/>
              </a:spcBef>
              <a:spcAft>
                <a:spcPts val="0"/>
              </a:spcAft>
            </a:pPr>
            <a:r>
              <a:rPr lang="tr-TR" dirty="0" smtClean="0"/>
              <a:t>						Nasıl kaçtı?</a:t>
            </a:r>
          </a:p>
          <a:p>
            <a:pPr>
              <a:spcBef>
                <a:spcPts val="0"/>
              </a:spcBef>
              <a:spcAft>
                <a:spcPts val="0"/>
              </a:spcAft>
            </a:pPr>
            <a:endParaRPr lang="tr-TR" dirty="0" smtClean="0"/>
          </a:p>
          <a:p>
            <a:pPr marL="0" indent="0">
              <a:spcBef>
                <a:spcPts val="0"/>
              </a:spcBef>
              <a:spcAft>
                <a:spcPts val="0"/>
              </a:spcAft>
              <a:buNone/>
            </a:pPr>
            <a:r>
              <a:rPr lang="tr-TR" dirty="0" smtClean="0"/>
              <a:t> Düzey kontrolü					Buradaki hayatınla Libya’daki hayatını 							karşılaştırır mısın?</a:t>
            </a:r>
          </a:p>
          <a:p>
            <a:pPr marL="0" indent="0">
              <a:spcBef>
                <a:spcPts val="0"/>
              </a:spcBef>
              <a:spcAft>
                <a:spcPts val="0"/>
              </a:spcAft>
              <a:buNone/>
            </a:pPr>
            <a:endParaRPr lang="tr-TR" dirty="0" smtClean="0"/>
          </a:p>
          <a:p>
            <a:pPr marL="0" indent="0">
              <a:spcBef>
                <a:spcPts val="0"/>
              </a:spcBef>
              <a:spcAft>
                <a:spcPts val="0"/>
              </a:spcAft>
              <a:buNone/>
            </a:pPr>
            <a:r>
              <a:rPr lang="tr-TR" dirty="0" smtClean="0"/>
              <a:t> Sondalama  					Bazıları toplumumuzu … </a:t>
            </a:r>
            <a:r>
              <a:rPr lang="tr-TR" dirty="0"/>
              <a:t>o</a:t>
            </a:r>
            <a:r>
              <a:rPr lang="tr-TR" dirty="0" smtClean="0"/>
              <a:t>larak tanımlıyor.</a:t>
            </a:r>
          </a:p>
          <a:p>
            <a:pPr marL="0" indent="0">
              <a:spcBef>
                <a:spcPts val="0"/>
              </a:spcBef>
              <a:spcAft>
                <a:spcPts val="0"/>
              </a:spcAft>
              <a:buNone/>
            </a:pPr>
            <a:r>
              <a:rPr lang="tr-TR" dirty="0" smtClean="0"/>
              <a:t>						</a:t>
            </a:r>
            <a:r>
              <a:rPr lang="tr-TR" dirty="0"/>
              <a:t>G</a:t>
            </a:r>
            <a:r>
              <a:rPr lang="tr-TR" dirty="0" smtClean="0"/>
              <a:t>enel anlamda ne diyorsun bu fikre?</a:t>
            </a:r>
          </a:p>
          <a:p>
            <a:pPr marL="0" indent="0">
              <a:spcBef>
                <a:spcPts val="0"/>
              </a:spcBef>
              <a:spcAft>
                <a:spcPts val="0"/>
              </a:spcAft>
              <a:buNone/>
            </a:pPr>
            <a:endParaRPr lang="tr-TR" dirty="0"/>
          </a:p>
          <a:p>
            <a:pPr marL="0" indent="0">
              <a:spcBef>
                <a:spcPts val="0"/>
              </a:spcBef>
              <a:spcAft>
                <a:spcPts val="0"/>
              </a:spcAft>
              <a:buNone/>
            </a:pPr>
            <a:r>
              <a:rPr lang="tr-TR" dirty="0" smtClean="0"/>
              <a:t> Soğuma						Buradan çıkınca ne yapacaksın?</a:t>
            </a:r>
          </a:p>
          <a:p>
            <a:pPr marL="0" indent="0">
              <a:spcBef>
                <a:spcPts val="0"/>
              </a:spcBef>
              <a:spcAft>
                <a:spcPts val="0"/>
              </a:spcAft>
              <a:buNone/>
            </a:pPr>
            <a:endParaRPr lang="tr-TR" sz="2900" dirty="0" smtClean="0"/>
          </a:p>
          <a:p>
            <a:pPr marL="0" indent="0">
              <a:spcBef>
                <a:spcPts val="0"/>
              </a:spcBef>
              <a:spcAft>
                <a:spcPts val="0"/>
              </a:spcAft>
              <a:buNone/>
            </a:pPr>
            <a:r>
              <a:rPr lang="tr-TR" dirty="0" smtClean="0"/>
              <a:t>   * Değerlendirme: «Üstün» düzeyde az performans sergiliyor. Konuları somuta ve özele </a:t>
            </a:r>
          </a:p>
          <a:p>
            <a:pPr marL="0" indent="0">
              <a:spcBef>
                <a:spcPts val="0"/>
              </a:spcBef>
              <a:spcAft>
                <a:spcPts val="0"/>
              </a:spcAft>
              <a:buNone/>
            </a:pPr>
            <a:r>
              <a:rPr lang="tr-TR" dirty="0"/>
              <a:t> </a:t>
            </a:r>
            <a:r>
              <a:rPr lang="tr-TR" dirty="0" smtClean="0"/>
              <a:t>     indirgeyerek daha rahat ele alıyor.   </a:t>
            </a:r>
            <a:r>
              <a:rPr lang="tr-TR" i="1" dirty="0" smtClean="0"/>
              <a:t>Hangi yeterlik düzeyi?</a:t>
            </a:r>
            <a:endParaRPr lang="tr-TR" i="1" dirty="0"/>
          </a:p>
        </p:txBody>
      </p:sp>
      <p:cxnSp>
        <p:nvCxnSpPr>
          <p:cNvPr id="6" name="Straight Arrow Connector 5"/>
          <p:cNvCxnSpPr/>
          <p:nvPr/>
        </p:nvCxnSpPr>
        <p:spPr>
          <a:xfrm>
            <a:off x="2488558" y="1805649"/>
            <a:ext cx="11574" cy="2083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2421033" y="3960455"/>
            <a:ext cx="0" cy="2199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Slide Number Placeholder 10"/>
          <p:cNvSpPr>
            <a:spLocks noGrp="1"/>
          </p:cNvSpPr>
          <p:nvPr>
            <p:ph type="sldNum" sz="quarter" idx="12"/>
          </p:nvPr>
        </p:nvSpPr>
        <p:spPr/>
        <p:txBody>
          <a:bodyPr/>
          <a:lstStyle/>
          <a:p>
            <a:fld id="{6113E31D-E2AB-40D1-8B51-AFA5AFEF393A}" type="slidenum">
              <a:rPr lang="en-US" smtClean="0"/>
              <a:t>14</a:t>
            </a:fld>
            <a:endParaRPr lang="en-US" dirty="0"/>
          </a:p>
        </p:txBody>
      </p:sp>
    </p:spTree>
    <p:extLst>
      <p:ext uri="{BB962C8B-B14F-4D97-AF65-F5344CB8AC3E}">
        <p14:creationId xmlns:p14="http://schemas.microsoft.com/office/powerpoint/2010/main" val="29913086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BF7"/>
        </a:solidFill>
        <a:effectLst/>
      </p:bgPr>
    </p:bg>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605338705"/>
              </p:ext>
            </p:extLst>
          </p:nvPr>
        </p:nvGraphicFramePr>
        <p:xfrm>
          <a:off x="1099334" y="770669"/>
          <a:ext cx="10175544" cy="4848922"/>
        </p:xfrm>
        <a:graphic>
          <a:graphicData uri="http://schemas.openxmlformats.org/drawingml/2006/table">
            <a:tbl>
              <a:tblPr firstRow="1" bandRow="1">
                <a:tableStyleId>{5C22544A-7EE6-4342-B048-85BDC9FD1C3A}</a:tableStyleId>
              </a:tblPr>
              <a:tblGrid>
                <a:gridCol w="5087772">
                  <a:extLst>
                    <a:ext uri="{9D8B030D-6E8A-4147-A177-3AD203B41FA5}">
                      <a16:colId xmlns:a16="http://schemas.microsoft.com/office/drawing/2014/main" val="539826421"/>
                    </a:ext>
                  </a:extLst>
                </a:gridCol>
                <a:gridCol w="5087772">
                  <a:extLst>
                    <a:ext uri="{9D8B030D-6E8A-4147-A177-3AD203B41FA5}">
                      <a16:colId xmlns:a16="http://schemas.microsoft.com/office/drawing/2014/main" val="745398942"/>
                    </a:ext>
                  </a:extLst>
                </a:gridCol>
              </a:tblGrid>
              <a:tr h="489742">
                <a:tc>
                  <a:txBody>
                    <a:bodyPr/>
                    <a:lstStyle/>
                    <a:p>
                      <a:r>
                        <a:rPr lang="tr-TR" dirty="0" smtClean="0">
                          <a:solidFill>
                            <a:schemeClr val="tx1"/>
                          </a:solidFill>
                        </a:rPr>
                        <a:t>Sınav</a:t>
                      </a:r>
                      <a:r>
                        <a:rPr lang="tr-TR" baseline="0" dirty="0" smtClean="0">
                          <a:solidFill>
                            <a:schemeClr val="tx1"/>
                          </a:solidFill>
                        </a:rPr>
                        <a:t> esnasında y</a:t>
                      </a:r>
                      <a:r>
                        <a:rPr lang="tr-TR" dirty="0" smtClean="0">
                          <a:solidFill>
                            <a:schemeClr val="tx1"/>
                          </a:solidFill>
                        </a:rPr>
                        <a:t>apılması gerekenler</a:t>
                      </a:r>
                      <a:endParaRPr lang="en-US" dirty="0">
                        <a:solidFill>
                          <a:schemeClr val="tx1"/>
                        </a:solidFill>
                      </a:endParaRPr>
                    </a:p>
                  </a:txBody>
                  <a:tcPr>
                    <a:solidFill>
                      <a:schemeClr val="accent1">
                        <a:lumMod val="40000"/>
                        <a:lumOff val="60000"/>
                      </a:schemeClr>
                    </a:solidFill>
                  </a:tcPr>
                </a:tc>
                <a:tc>
                  <a:txBody>
                    <a:bodyPr/>
                    <a:lstStyle/>
                    <a:p>
                      <a:r>
                        <a:rPr lang="tr-TR" dirty="0" smtClean="0">
                          <a:solidFill>
                            <a:schemeClr val="tx1"/>
                          </a:solidFill>
                        </a:rPr>
                        <a:t>Sınav esnasında yapılmaması gerekenler</a:t>
                      </a:r>
                    </a:p>
                    <a:p>
                      <a:endParaRPr lang="en-US" sz="800" dirty="0">
                        <a:solidFill>
                          <a:schemeClr val="tx1"/>
                        </a:solidFill>
                      </a:endParaRPr>
                    </a:p>
                  </a:txBody>
                  <a:tcPr>
                    <a:solidFill>
                      <a:schemeClr val="accent1">
                        <a:lumMod val="40000"/>
                        <a:lumOff val="60000"/>
                      </a:schemeClr>
                    </a:solidFill>
                  </a:tcPr>
                </a:tc>
                <a:extLst>
                  <a:ext uri="{0D108BD9-81ED-4DB2-BD59-A6C34878D82A}">
                    <a16:rowId xmlns:a16="http://schemas.microsoft.com/office/drawing/2014/main" val="2381049256"/>
                  </a:ext>
                </a:extLst>
              </a:tr>
              <a:tr h="373434">
                <a:tc>
                  <a:txBody>
                    <a:bodyPr/>
                    <a:lstStyle/>
                    <a:p>
                      <a:r>
                        <a:rPr lang="tr-TR" dirty="0" smtClean="0"/>
                        <a:t>Teşvik edici sözcük ve mimikleri minimize etmek</a:t>
                      </a:r>
                      <a:endParaRPr lang="en-US" dirty="0"/>
                    </a:p>
                  </a:txBody>
                  <a:tcPr>
                    <a:solidFill>
                      <a:srgbClr val="FFF0E1"/>
                    </a:solidFill>
                  </a:tcPr>
                </a:tc>
                <a:tc>
                  <a:txBody>
                    <a:bodyPr/>
                    <a:lstStyle/>
                    <a:p>
                      <a:r>
                        <a:rPr lang="tr-TR" dirty="0" smtClean="0"/>
                        <a:t>Adayın konuşmasını veya verdiği</a:t>
                      </a:r>
                      <a:r>
                        <a:rPr lang="tr-TR" baseline="0" dirty="0" smtClean="0"/>
                        <a:t> bilgiyi düzeltmek</a:t>
                      </a:r>
                      <a:endParaRPr lang="en-US" dirty="0"/>
                    </a:p>
                  </a:txBody>
                  <a:tcPr>
                    <a:solidFill>
                      <a:srgbClr val="FFF0E1"/>
                    </a:solidFill>
                  </a:tcPr>
                </a:tc>
                <a:extLst>
                  <a:ext uri="{0D108BD9-81ED-4DB2-BD59-A6C34878D82A}">
                    <a16:rowId xmlns:a16="http://schemas.microsoft.com/office/drawing/2014/main" val="674621158"/>
                  </a:ext>
                </a:extLst>
              </a:tr>
              <a:tr h="373434">
                <a:tc>
                  <a:txBody>
                    <a:bodyPr/>
                    <a:lstStyle/>
                    <a:p>
                      <a:r>
                        <a:rPr lang="tr-TR" dirty="0" smtClean="0"/>
                        <a:t>Adayı konuştuklarına</a:t>
                      </a:r>
                      <a:r>
                        <a:rPr lang="tr-TR" baseline="0" dirty="0" smtClean="0"/>
                        <a:t> ilgiyle yaklaşmak</a:t>
                      </a:r>
                      <a:endParaRPr lang="en-US" dirty="0"/>
                    </a:p>
                  </a:txBody>
                  <a:tcPr>
                    <a:solidFill>
                      <a:srgbClr val="FFF0E1"/>
                    </a:solidFill>
                  </a:tcPr>
                </a:tc>
                <a:tc>
                  <a:txBody>
                    <a:bodyPr/>
                    <a:lstStyle/>
                    <a:p>
                      <a:r>
                        <a:rPr lang="tr-TR" dirty="0" smtClean="0"/>
                        <a:t>Öğretici olmak</a:t>
                      </a:r>
                      <a:endParaRPr lang="en-US" dirty="0"/>
                    </a:p>
                  </a:txBody>
                  <a:tcPr>
                    <a:solidFill>
                      <a:srgbClr val="FFF0E1"/>
                    </a:solidFill>
                  </a:tcPr>
                </a:tc>
                <a:extLst>
                  <a:ext uri="{0D108BD9-81ED-4DB2-BD59-A6C34878D82A}">
                    <a16:rowId xmlns:a16="http://schemas.microsoft.com/office/drawing/2014/main" val="3479094135"/>
                  </a:ext>
                </a:extLst>
              </a:tr>
              <a:tr h="373434">
                <a:tc>
                  <a:txBody>
                    <a:bodyPr/>
                    <a:lstStyle/>
                    <a:p>
                      <a:r>
                        <a:rPr lang="tr-TR" dirty="0" smtClean="0"/>
                        <a:t>Sorularla</a:t>
                      </a:r>
                      <a:r>
                        <a:rPr lang="tr-TR" baseline="0" dirty="0" smtClean="0"/>
                        <a:t> konuyu açmasını istemek </a:t>
                      </a:r>
                      <a:endParaRPr lang="en-US" dirty="0"/>
                    </a:p>
                  </a:txBody>
                  <a:tcPr>
                    <a:solidFill>
                      <a:srgbClr val="FFF0E1"/>
                    </a:solidFill>
                  </a:tcPr>
                </a:tc>
                <a:tc>
                  <a:txBody>
                    <a:bodyPr/>
                    <a:lstStyle/>
                    <a:p>
                      <a:r>
                        <a:rPr lang="tr-TR" dirty="0" smtClean="0"/>
                        <a:t>Konudan konuya atlamak</a:t>
                      </a:r>
                      <a:endParaRPr lang="en-US" dirty="0"/>
                    </a:p>
                  </a:txBody>
                  <a:tcPr>
                    <a:solidFill>
                      <a:srgbClr val="FFF0E1"/>
                    </a:solidFill>
                  </a:tcPr>
                </a:tc>
                <a:extLst>
                  <a:ext uri="{0D108BD9-81ED-4DB2-BD59-A6C34878D82A}">
                    <a16:rowId xmlns:a16="http://schemas.microsoft.com/office/drawing/2014/main" val="417137054"/>
                  </a:ext>
                </a:extLst>
              </a:tr>
              <a:tr h="373434">
                <a:tc>
                  <a:txBody>
                    <a:bodyPr/>
                    <a:lstStyle/>
                    <a:p>
                      <a:r>
                        <a:rPr lang="tr-TR" dirty="0" smtClean="0"/>
                        <a:t>Tek-dilli</a:t>
                      </a:r>
                      <a:r>
                        <a:rPr lang="tr-TR" baseline="0" dirty="0" smtClean="0"/>
                        <a:t> biri gibi davranmak</a:t>
                      </a:r>
                      <a:endParaRPr lang="en-US" dirty="0"/>
                    </a:p>
                  </a:txBody>
                  <a:tcPr>
                    <a:solidFill>
                      <a:srgbClr val="FFF0E1"/>
                    </a:solidFill>
                  </a:tcPr>
                </a:tc>
                <a:tc>
                  <a:txBody>
                    <a:bodyPr/>
                    <a:lstStyle/>
                    <a:p>
                      <a:r>
                        <a:rPr lang="tr-TR" dirty="0" smtClean="0"/>
                        <a:t>Kendi deneyimlerinden</a:t>
                      </a:r>
                      <a:r>
                        <a:rPr lang="tr-TR" baseline="0" dirty="0" smtClean="0"/>
                        <a:t> söz etmek</a:t>
                      </a:r>
                      <a:endParaRPr lang="en-US" dirty="0"/>
                    </a:p>
                  </a:txBody>
                  <a:tcPr>
                    <a:solidFill>
                      <a:srgbClr val="FFF0E1"/>
                    </a:solidFill>
                  </a:tcPr>
                </a:tc>
                <a:extLst>
                  <a:ext uri="{0D108BD9-81ED-4DB2-BD59-A6C34878D82A}">
                    <a16:rowId xmlns:a16="http://schemas.microsoft.com/office/drawing/2014/main" val="1190871264"/>
                  </a:ext>
                </a:extLst>
              </a:tr>
              <a:tr h="373434">
                <a:tc>
                  <a:txBody>
                    <a:bodyPr/>
                    <a:lstStyle/>
                    <a:p>
                      <a:r>
                        <a:rPr lang="tr-TR" dirty="0" smtClean="0"/>
                        <a:t>Sabırlı olmak, beklemek</a:t>
                      </a:r>
                      <a:endParaRPr lang="en-US" dirty="0"/>
                    </a:p>
                  </a:txBody>
                  <a:tcPr>
                    <a:solidFill>
                      <a:srgbClr val="FFF0E1"/>
                    </a:solidFill>
                  </a:tcPr>
                </a:tc>
                <a:tc>
                  <a:txBody>
                    <a:bodyPr/>
                    <a:lstStyle/>
                    <a:p>
                      <a:r>
                        <a:rPr lang="tr-TR" dirty="0" smtClean="0"/>
                        <a:t>Kanıtı</a:t>
                      </a:r>
                      <a:r>
                        <a:rPr lang="tr-TR" baseline="0" dirty="0" smtClean="0"/>
                        <a:t> toplamadan konuyu değiştirmek</a:t>
                      </a:r>
                      <a:endParaRPr lang="en-US" dirty="0"/>
                    </a:p>
                  </a:txBody>
                  <a:tcPr>
                    <a:solidFill>
                      <a:srgbClr val="FFF0E1"/>
                    </a:solidFill>
                  </a:tcPr>
                </a:tc>
                <a:extLst>
                  <a:ext uri="{0D108BD9-81ED-4DB2-BD59-A6C34878D82A}">
                    <a16:rowId xmlns:a16="http://schemas.microsoft.com/office/drawing/2014/main" val="3495132935"/>
                  </a:ext>
                </a:extLst>
              </a:tr>
              <a:tr h="373434">
                <a:tc>
                  <a:txBody>
                    <a:bodyPr/>
                    <a:lstStyle/>
                    <a:p>
                      <a:r>
                        <a:rPr lang="tr-TR" dirty="0" smtClean="0"/>
                        <a:t>Normal</a:t>
                      </a:r>
                      <a:r>
                        <a:rPr lang="tr-TR" baseline="0" dirty="0" smtClean="0"/>
                        <a:t> hızda konuş</a:t>
                      </a:r>
                      <a:endParaRPr lang="en-US" dirty="0"/>
                    </a:p>
                  </a:txBody>
                  <a:tcPr>
                    <a:solidFill>
                      <a:srgbClr val="FFF0E1"/>
                    </a:solidFill>
                  </a:tcPr>
                </a:tc>
                <a:tc>
                  <a:txBody>
                    <a:bodyPr/>
                    <a:lstStyle/>
                    <a:p>
                      <a:r>
                        <a:rPr lang="tr-TR" dirty="0" smtClean="0"/>
                        <a:t>OPI sınavının</a:t>
                      </a:r>
                      <a:r>
                        <a:rPr lang="tr-TR" baseline="0" dirty="0" smtClean="0"/>
                        <a:t> kendisinden bahsetmek</a:t>
                      </a:r>
                      <a:endParaRPr lang="en-US" dirty="0"/>
                    </a:p>
                  </a:txBody>
                  <a:tcPr>
                    <a:solidFill>
                      <a:srgbClr val="FFF0E1"/>
                    </a:solidFill>
                  </a:tcPr>
                </a:tc>
                <a:extLst>
                  <a:ext uri="{0D108BD9-81ED-4DB2-BD59-A6C34878D82A}">
                    <a16:rowId xmlns:a16="http://schemas.microsoft.com/office/drawing/2014/main" val="70036066"/>
                  </a:ext>
                </a:extLst>
              </a:tr>
              <a:tr h="373434">
                <a:tc>
                  <a:txBody>
                    <a:bodyPr/>
                    <a:lstStyle/>
                    <a:p>
                      <a:r>
                        <a:rPr lang="tr-TR" dirty="0" smtClean="0"/>
                        <a:t>Konuyu düzeyden düzeye geçerek</a:t>
                      </a:r>
                      <a:r>
                        <a:rPr lang="tr-TR" baseline="0" dirty="0" smtClean="0"/>
                        <a:t> devam ettirmek</a:t>
                      </a:r>
                    </a:p>
                  </a:txBody>
                  <a:tcPr>
                    <a:solidFill>
                      <a:srgbClr val="FFF0E1"/>
                    </a:solidFill>
                  </a:tcPr>
                </a:tc>
                <a:tc>
                  <a:txBody>
                    <a:bodyPr/>
                    <a:lstStyle/>
                    <a:p>
                      <a:r>
                        <a:rPr lang="tr-TR" dirty="0" smtClean="0"/>
                        <a:t>Çok gerekli olmadıkça adayın konuşmasını bölmek</a:t>
                      </a:r>
                      <a:endParaRPr lang="en-US" dirty="0"/>
                    </a:p>
                  </a:txBody>
                  <a:tcPr>
                    <a:solidFill>
                      <a:srgbClr val="FFF0E1"/>
                    </a:solidFill>
                  </a:tcPr>
                </a:tc>
                <a:extLst>
                  <a:ext uri="{0D108BD9-81ED-4DB2-BD59-A6C34878D82A}">
                    <a16:rowId xmlns:a16="http://schemas.microsoft.com/office/drawing/2014/main" val="673354369"/>
                  </a:ext>
                </a:extLst>
              </a:tr>
              <a:tr h="373434">
                <a:tc>
                  <a:txBody>
                    <a:bodyPr/>
                    <a:lstStyle/>
                    <a:p>
                      <a:r>
                        <a:rPr lang="tr-TR" dirty="0" smtClean="0"/>
                        <a:t>İyi dinlemek</a:t>
                      </a:r>
                      <a:endParaRPr lang="en-US" dirty="0"/>
                    </a:p>
                  </a:txBody>
                  <a:tcPr>
                    <a:solidFill>
                      <a:srgbClr val="FFF0E1"/>
                    </a:solidFill>
                  </a:tcPr>
                </a:tc>
                <a:tc>
                  <a:txBody>
                    <a:bodyPr/>
                    <a:lstStyle/>
                    <a:p>
                      <a:r>
                        <a:rPr lang="tr-TR" dirty="0" smtClean="0"/>
                        <a:t>Adayın konuşma</a:t>
                      </a:r>
                      <a:r>
                        <a:rPr lang="tr-TR" baseline="0" dirty="0" smtClean="0"/>
                        <a:t> becerisini dair yorumlar yapmak</a:t>
                      </a:r>
                      <a:endParaRPr lang="en-US" dirty="0"/>
                    </a:p>
                  </a:txBody>
                  <a:tcPr>
                    <a:solidFill>
                      <a:srgbClr val="FFF0E1"/>
                    </a:solidFill>
                  </a:tcPr>
                </a:tc>
                <a:extLst>
                  <a:ext uri="{0D108BD9-81ED-4DB2-BD59-A6C34878D82A}">
                    <a16:rowId xmlns:a16="http://schemas.microsoft.com/office/drawing/2014/main" val="2488506636"/>
                  </a:ext>
                </a:extLst>
              </a:tr>
              <a:tr h="491387">
                <a:tc>
                  <a:txBody>
                    <a:bodyPr/>
                    <a:lstStyle/>
                    <a:p>
                      <a:r>
                        <a:rPr lang="tr-TR" dirty="0" smtClean="0"/>
                        <a:t>Adayın ilgisini çeken konularla</a:t>
                      </a:r>
                      <a:r>
                        <a:rPr lang="tr-TR" baseline="0" dirty="0" smtClean="0"/>
                        <a:t> onu motive etmek</a:t>
                      </a:r>
                      <a:endParaRPr lang="en-US" dirty="0"/>
                    </a:p>
                  </a:txBody>
                  <a:tcPr>
                    <a:solidFill>
                      <a:srgbClr val="FFF0E1"/>
                    </a:solidFill>
                  </a:tcPr>
                </a:tc>
                <a:tc>
                  <a:txBody>
                    <a:bodyPr/>
                    <a:lstStyle/>
                    <a:p>
                      <a:r>
                        <a:rPr lang="tr-TR" dirty="0" smtClean="0"/>
                        <a:t>Adayın sınavın kontrolünü ele </a:t>
                      </a:r>
                      <a:r>
                        <a:rPr lang="tr-TR" sz="1700" dirty="0" smtClean="0"/>
                        <a:t>geçirmesine</a:t>
                      </a:r>
                      <a:r>
                        <a:rPr lang="tr-TR" dirty="0" smtClean="0"/>
                        <a:t> </a:t>
                      </a:r>
                      <a:r>
                        <a:rPr lang="tr-TR" sz="1700" dirty="0" smtClean="0"/>
                        <a:t>izin</a:t>
                      </a:r>
                      <a:r>
                        <a:rPr lang="tr-TR" baseline="0" dirty="0" smtClean="0"/>
                        <a:t> </a:t>
                      </a:r>
                      <a:r>
                        <a:rPr lang="tr-TR" sz="1700" baseline="0" dirty="0" smtClean="0"/>
                        <a:t>vermek</a:t>
                      </a:r>
                      <a:endParaRPr lang="en-US" sz="1700" dirty="0"/>
                    </a:p>
                  </a:txBody>
                  <a:tcPr>
                    <a:solidFill>
                      <a:srgbClr val="FFF0E1"/>
                    </a:solidFill>
                  </a:tcPr>
                </a:tc>
                <a:extLst>
                  <a:ext uri="{0D108BD9-81ED-4DB2-BD59-A6C34878D82A}">
                    <a16:rowId xmlns:a16="http://schemas.microsoft.com/office/drawing/2014/main" val="3877664403"/>
                  </a:ext>
                </a:extLst>
              </a:tr>
              <a:tr h="373434">
                <a:tc>
                  <a:txBody>
                    <a:bodyPr/>
                    <a:lstStyle/>
                    <a:p>
                      <a:r>
                        <a:rPr lang="tr-TR" dirty="0" smtClean="0"/>
                        <a:t>Zemin ve tavan düzeylerini</a:t>
                      </a:r>
                      <a:r>
                        <a:rPr lang="tr-TR" baseline="0" dirty="0" smtClean="0"/>
                        <a:t> </a:t>
                      </a:r>
                      <a:r>
                        <a:rPr lang="tr-TR" baseline="0" dirty="0" err="1" smtClean="0"/>
                        <a:t>delillendirmek</a:t>
                      </a:r>
                      <a:endParaRPr lang="en-US" dirty="0"/>
                    </a:p>
                  </a:txBody>
                  <a:tcPr>
                    <a:solidFill>
                      <a:srgbClr val="FFF0E1"/>
                    </a:solidFill>
                  </a:tcPr>
                </a:tc>
                <a:tc>
                  <a:txBody>
                    <a:bodyPr/>
                    <a:lstStyle/>
                    <a:p>
                      <a:r>
                        <a:rPr lang="tr-TR" dirty="0" smtClean="0"/>
                        <a:t>Bir dizi evet/</a:t>
                      </a:r>
                      <a:r>
                        <a:rPr lang="tr-TR" dirty="0" err="1" smtClean="0"/>
                        <a:t>hayır’lı</a:t>
                      </a:r>
                      <a:r>
                        <a:rPr lang="tr-TR" dirty="0" smtClean="0"/>
                        <a:t> veya seçenekli soru sormak</a:t>
                      </a:r>
                      <a:endParaRPr lang="en-US" dirty="0"/>
                    </a:p>
                  </a:txBody>
                  <a:tcPr>
                    <a:solidFill>
                      <a:srgbClr val="FFF0E1"/>
                    </a:solidFill>
                  </a:tcPr>
                </a:tc>
                <a:extLst>
                  <a:ext uri="{0D108BD9-81ED-4DB2-BD59-A6C34878D82A}">
                    <a16:rowId xmlns:a16="http://schemas.microsoft.com/office/drawing/2014/main" val="1112024463"/>
                  </a:ext>
                </a:extLst>
              </a:tr>
              <a:tr h="373434">
                <a:tc>
                  <a:txBody>
                    <a:bodyPr/>
                    <a:lstStyle/>
                    <a:p>
                      <a:r>
                        <a:rPr lang="tr-TR" dirty="0" smtClean="0"/>
                        <a:t>Her soruyu</a:t>
                      </a:r>
                      <a:r>
                        <a:rPr lang="tr-TR" baseline="0" dirty="0" smtClean="0"/>
                        <a:t> bir amaçla sormak</a:t>
                      </a:r>
                      <a:endParaRPr lang="en-US" dirty="0"/>
                    </a:p>
                  </a:txBody>
                  <a:tcPr>
                    <a:solidFill>
                      <a:srgbClr val="FFF0E1"/>
                    </a:solidFill>
                  </a:tcPr>
                </a:tc>
                <a:tc>
                  <a:txBody>
                    <a:bodyPr/>
                    <a:lstStyle/>
                    <a:p>
                      <a:r>
                        <a:rPr lang="tr-TR" dirty="0" smtClean="0"/>
                        <a:t>Konuşma sırasında not almak</a:t>
                      </a:r>
                      <a:endParaRPr lang="en-US" dirty="0"/>
                    </a:p>
                  </a:txBody>
                  <a:tcPr>
                    <a:solidFill>
                      <a:srgbClr val="FFF0E1"/>
                    </a:solidFill>
                  </a:tcPr>
                </a:tc>
                <a:extLst>
                  <a:ext uri="{0D108BD9-81ED-4DB2-BD59-A6C34878D82A}">
                    <a16:rowId xmlns:a16="http://schemas.microsoft.com/office/drawing/2014/main" val="4061715234"/>
                  </a:ext>
                </a:extLst>
              </a:tr>
            </a:tbl>
          </a:graphicData>
        </a:graphic>
      </p:graphicFrame>
      <p:sp>
        <p:nvSpPr>
          <p:cNvPr id="4" name="Slide Number Placeholder 3"/>
          <p:cNvSpPr>
            <a:spLocks noGrp="1"/>
          </p:cNvSpPr>
          <p:nvPr>
            <p:ph type="sldNum" sz="quarter" idx="12"/>
          </p:nvPr>
        </p:nvSpPr>
        <p:spPr>
          <a:solidFill>
            <a:schemeClr val="accent2"/>
          </a:solidFill>
        </p:spPr>
        <p:txBody>
          <a:bodyPr/>
          <a:lstStyle/>
          <a:p>
            <a:fld id="{6113E31D-E2AB-40D1-8B51-AFA5AFEF393A}" type="slidenum">
              <a:rPr lang="en-US" smtClean="0"/>
              <a:t>15</a:t>
            </a:fld>
            <a:endParaRPr lang="en-US" dirty="0"/>
          </a:p>
        </p:txBody>
      </p:sp>
    </p:spTree>
    <p:extLst>
      <p:ext uri="{BB962C8B-B14F-4D97-AF65-F5344CB8AC3E}">
        <p14:creationId xmlns:p14="http://schemas.microsoft.com/office/powerpoint/2010/main" val="378299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BF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97280" y="575354"/>
            <a:ext cx="10058400" cy="924674"/>
          </a:xfrm>
        </p:spPr>
        <p:txBody>
          <a:bodyPr/>
          <a:lstStyle/>
          <a:p>
            <a:r>
              <a:rPr lang="tr-TR" dirty="0" smtClean="0"/>
              <a:t>Geçersiz OPI</a:t>
            </a:r>
            <a:endParaRPr lang="en-US" dirty="0"/>
          </a:p>
        </p:txBody>
      </p:sp>
      <p:sp>
        <p:nvSpPr>
          <p:cNvPr id="3" name="Content Placeholder 2"/>
          <p:cNvSpPr>
            <a:spLocks noGrp="1"/>
          </p:cNvSpPr>
          <p:nvPr>
            <p:ph idx="1"/>
          </p:nvPr>
        </p:nvSpPr>
        <p:spPr>
          <a:xfrm>
            <a:off x="1097280" y="1756881"/>
            <a:ext cx="10058400" cy="4112213"/>
          </a:xfrm>
        </p:spPr>
        <p:txBody>
          <a:bodyPr/>
          <a:lstStyle/>
          <a:p>
            <a:endParaRPr lang="tr-TR" dirty="0" smtClean="0"/>
          </a:p>
          <a:p>
            <a:r>
              <a:rPr lang="tr-TR" dirty="0" smtClean="0"/>
              <a:t>1. </a:t>
            </a:r>
            <a:r>
              <a:rPr lang="tr-TR" dirty="0"/>
              <a:t>A</a:t>
            </a:r>
            <a:r>
              <a:rPr lang="tr-TR" dirty="0" smtClean="0"/>
              <a:t>dayın tutarlı bir performans gösterdiği düzey ile, konuşmasının kırılmaya uğradığı düzey olan tavanı saptamakta başarısız olunmuştur.</a:t>
            </a:r>
          </a:p>
          <a:p>
            <a:r>
              <a:rPr lang="tr-TR" dirty="0" smtClean="0"/>
              <a:t>2. </a:t>
            </a:r>
            <a:r>
              <a:rPr lang="tr-TR" dirty="0"/>
              <a:t>S</a:t>
            </a:r>
            <a:r>
              <a:rPr lang="tr-TR" dirty="0" smtClean="0"/>
              <a:t>ınavın dört aşaması uygulanmamıştır.</a:t>
            </a:r>
          </a:p>
          <a:p>
            <a:r>
              <a:rPr lang="tr-TR" dirty="0" smtClean="0"/>
              <a:t>3. </a:t>
            </a:r>
            <a:r>
              <a:rPr lang="tr-TR" dirty="0"/>
              <a:t>Y</a:t>
            </a:r>
            <a:r>
              <a:rPr lang="tr-TR" dirty="0" smtClean="0"/>
              <a:t>eterli sayıda konu konuşmaya dahil edilmemiştir.</a:t>
            </a:r>
          </a:p>
          <a:p>
            <a:r>
              <a:rPr lang="tr-TR" dirty="0" smtClean="0"/>
              <a:t>4. Örneklem çok kısadır.</a:t>
            </a:r>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16</a:t>
            </a:fld>
            <a:endParaRPr lang="en-US" dirty="0"/>
          </a:p>
        </p:txBody>
      </p:sp>
    </p:spTree>
    <p:extLst>
      <p:ext uri="{BB962C8B-B14F-4D97-AF65-F5344CB8AC3E}">
        <p14:creationId xmlns:p14="http://schemas.microsoft.com/office/powerpoint/2010/main" val="11570155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BF7"/>
        </a:solidFill>
        <a:effectLst/>
      </p:bgPr>
    </p:bg>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4129697475"/>
              </p:ext>
            </p:extLst>
          </p:nvPr>
        </p:nvGraphicFramePr>
        <p:xfrm>
          <a:off x="1036939" y="780943"/>
          <a:ext cx="10175544" cy="4437010"/>
        </p:xfrm>
        <a:graphic>
          <a:graphicData uri="http://schemas.openxmlformats.org/drawingml/2006/table">
            <a:tbl>
              <a:tblPr firstRow="1" bandRow="1">
                <a:tableStyleId>{5C22544A-7EE6-4342-B048-85BDC9FD1C3A}</a:tableStyleId>
              </a:tblPr>
              <a:tblGrid>
                <a:gridCol w="5087772">
                  <a:extLst>
                    <a:ext uri="{9D8B030D-6E8A-4147-A177-3AD203B41FA5}">
                      <a16:colId xmlns:a16="http://schemas.microsoft.com/office/drawing/2014/main" val="539826421"/>
                    </a:ext>
                  </a:extLst>
                </a:gridCol>
                <a:gridCol w="5087772">
                  <a:extLst>
                    <a:ext uri="{9D8B030D-6E8A-4147-A177-3AD203B41FA5}">
                      <a16:colId xmlns:a16="http://schemas.microsoft.com/office/drawing/2014/main" val="745398942"/>
                    </a:ext>
                  </a:extLst>
                </a:gridCol>
              </a:tblGrid>
              <a:tr h="489742">
                <a:tc>
                  <a:txBody>
                    <a:bodyPr/>
                    <a:lstStyle/>
                    <a:p>
                      <a:r>
                        <a:rPr lang="tr-TR" dirty="0" smtClean="0">
                          <a:solidFill>
                            <a:schemeClr val="tx1"/>
                          </a:solidFill>
                        </a:rPr>
                        <a:t>Değerlendirmede</a:t>
                      </a:r>
                      <a:r>
                        <a:rPr lang="tr-TR" baseline="0" dirty="0" smtClean="0">
                          <a:solidFill>
                            <a:schemeClr val="tx1"/>
                          </a:solidFill>
                        </a:rPr>
                        <a:t> y</a:t>
                      </a:r>
                      <a:r>
                        <a:rPr lang="tr-TR" dirty="0" smtClean="0">
                          <a:solidFill>
                            <a:schemeClr val="tx1"/>
                          </a:solidFill>
                        </a:rPr>
                        <a:t>apılması gerekenler</a:t>
                      </a:r>
                      <a:endParaRPr lang="en-US" dirty="0">
                        <a:solidFill>
                          <a:schemeClr val="tx1"/>
                        </a:solidFill>
                      </a:endParaRPr>
                    </a:p>
                  </a:txBody>
                  <a:tcPr>
                    <a:solidFill>
                      <a:schemeClr val="accent1">
                        <a:lumMod val="40000"/>
                        <a:lumOff val="60000"/>
                      </a:schemeClr>
                    </a:solidFill>
                  </a:tcPr>
                </a:tc>
                <a:tc>
                  <a:txBody>
                    <a:bodyPr/>
                    <a:lstStyle/>
                    <a:p>
                      <a:r>
                        <a:rPr lang="tr-TR" dirty="0" smtClean="0">
                          <a:solidFill>
                            <a:schemeClr val="tx1"/>
                          </a:solidFill>
                        </a:rPr>
                        <a:t>Değerlendirmede</a:t>
                      </a:r>
                      <a:r>
                        <a:rPr lang="tr-TR" baseline="0" dirty="0" smtClean="0">
                          <a:solidFill>
                            <a:schemeClr val="tx1"/>
                          </a:solidFill>
                        </a:rPr>
                        <a:t> y</a:t>
                      </a:r>
                      <a:r>
                        <a:rPr lang="tr-TR" dirty="0" smtClean="0">
                          <a:solidFill>
                            <a:schemeClr val="tx1"/>
                          </a:solidFill>
                        </a:rPr>
                        <a:t>apılmaması gerekenler</a:t>
                      </a:r>
                    </a:p>
                    <a:p>
                      <a:endParaRPr lang="en-US" sz="800" dirty="0">
                        <a:solidFill>
                          <a:schemeClr val="tx1"/>
                        </a:solidFill>
                      </a:endParaRPr>
                    </a:p>
                  </a:txBody>
                  <a:tcPr>
                    <a:solidFill>
                      <a:schemeClr val="accent1">
                        <a:lumMod val="40000"/>
                        <a:lumOff val="60000"/>
                      </a:schemeClr>
                    </a:solidFill>
                  </a:tcPr>
                </a:tc>
                <a:extLst>
                  <a:ext uri="{0D108BD9-81ED-4DB2-BD59-A6C34878D82A}">
                    <a16:rowId xmlns:a16="http://schemas.microsoft.com/office/drawing/2014/main" val="2381049256"/>
                  </a:ext>
                </a:extLst>
              </a:tr>
              <a:tr h="373434">
                <a:tc>
                  <a:txBody>
                    <a:bodyPr/>
                    <a:lstStyle/>
                    <a:p>
                      <a:r>
                        <a:rPr lang="tr-TR" dirty="0" smtClean="0"/>
                        <a:t>Yeterlik Kılavuzuna göre değerlendirme</a:t>
                      </a:r>
                      <a:r>
                        <a:rPr lang="tr-TR" baseline="0" dirty="0" smtClean="0"/>
                        <a:t> yapmak</a:t>
                      </a:r>
                      <a:endParaRPr lang="en-US" dirty="0"/>
                    </a:p>
                  </a:txBody>
                  <a:tcPr>
                    <a:solidFill>
                      <a:srgbClr val="FFF0E1"/>
                    </a:solidFill>
                  </a:tcPr>
                </a:tc>
                <a:tc>
                  <a:txBody>
                    <a:bodyPr/>
                    <a:lstStyle/>
                    <a:p>
                      <a:r>
                        <a:rPr lang="tr-TR" dirty="0" smtClean="0"/>
                        <a:t>Adayların performansını</a:t>
                      </a:r>
                      <a:r>
                        <a:rPr lang="tr-TR" baseline="0" dirty="0" smtClean="0"/>
                        <a:t> karşılaştırmak</a:t>
                      </a:r>
                      <a:endParaRPr lang="en-US" dirty="0"/>
                    </a:p>
                  </a:txBody>
                  <a:tcPr>
                    <a:solidFill>
                      <a:srgbClr val="FFF0E1"/>
                    </a:solidFill>
                  </a:tcPr>
                </a:tc>
                <a:extLst>
                  <a:ext uri="{0D108BD9-81ED-4DB2-BD59-A6C34878D82A}">
                    <a16:rowId xmlns:a16="http://schemas.microsoft.com/office/drawing/2014/main" val="674621158"/>
                  </a:ext>
                </a:extLst>
              </a:tr>
              <a:tr h="373434">
                <a:tc>
                  <a:txBody>
                    <a:bodyPr/>
                    <a:lstStyle/>
                    <a:p>
                      <a:r>
                        <a:rPr lang="tr-TR" baseline="0" dirty="0" smtClean="0"/>
                        <a:t>Yeterlik düzeyini belirlemeden önce bütün örneklemi dikkatle dinlemek</a:t>
                      </a:r>
                      <a:endParaRPr lang="en-US" dirty="0"/>
                    </a:p>
                  </a:txBody>
                  <a:tcPr>
                    <a:solidFill>
                      <a:srgbClr val="FFF0E1"/>
                    </a:solidFill>
                  </a:tcPr>
                </a:tc>
                <a:tc>
                  <a:txBody>
                    <a:bodyPr/>
                    <a:lstStyle/>
                    <a:p>
                      <a:r>
                        <a:rPr lang="tr-TR" dirty="0" smtClean="0"/>
                        <a:t>Yeterli </a:t>
                      </a:r>
                      <a:r>
                        <a:rPr lang="tr-TR" dirty="0" err="1" smtClean="0"/>
                        <a:t>delillendirme</a:t>
                      </a:r>
                      <a:r>
                        <a:rPr lang="tr-TR" dirty="0" smtClean="0"/>
                        <a:t> olmadan karara</a:t>
                      </a:r>
                      <a:r>
                        <a:rPr lang="tr-TR" baseline="0" dirty="0" smtClean="0"/>
                        <a:t> varmak</a:t>
                      </a:r>
                      <a:endParaRPr lang="en-US" dirty="0"/>
                    </a:p>
                  </a:txBody>
                  <a:tcPr>
                    <a:solidFill>
                      <a:srgbClr val="FFF0E1"/>
                    </a:solidFill>
                  </a:tcPr>
                </a:tc>
                <a:extLst>
                  <a:ext uri="{0D108BD9-81ED-4DB2-BD59-A6C34878D82A}">
                    <a16:rowId xmlns:a16="http://schemas.microsoft.com/office/drawing/2014/main" val="3479094135"/>
                  </a:ext>
                </a:extLst>
              </a:tr>
              <a:tr h="373434">
                <a:tc>
                  <a:txBody>
                    <a:bodyPr/>
                    <a:lstStyle/>
                    <a:p>
                      <a:r>
                        <a:rPr lang="tr-TR" dirty="0" smtClean="0"/>
                        <a:t>Tüm değerlendirme kriterlerini göz önünde bulundurmak</a:t>
                      </a:r>
                      <a:endParaRPr lang="en-US" dirty="0"/>
                    </a:p>
                  </a:txBody>
                  <a:tcPr>
                    <a:solidFill>
                      <a:srgbClr val="FFF0E1"/>
                    </a:solidFill>
                  </a:tcPr>
                </a:tc>
                <a:tc>
                  <a:txBody>
                    <a:bodyPr/>
                    <a:lstStyle/>
                    <a:p>
                      <a:r>
                        <a:rPr lang="tr-TR" dirty="0" smtClean="0"/>
                        <a:t>Dinlenen her şeyi</a:t>
                      </a:r>
                      <a:r>
                        <a:rPr lang="tr-TR" baseline="0" dirty="0" smtClean="0"/>
                        <a:t> bir kez değerlendirmek</a:t>
                      </a:r>
                      <a:endParaRPr lang="en-US" dirty="0"/>
                    </a:p>
                  </a:txBody>
                  <a:tcPr>
                    <a:solidFill>
                      <a:srgbClr val="FFF0E1"/>
                    </a:solidFill>
                  </a:tcPr>
                </a:tc>
                <a:extLst>
                  <a:ext uri="{0D108BD9-81ED-4DB2-BD59-A6C34878D82A}">
                    <a16:rowId xmlns:a16="http://schemas.microsoft.com/office/drawing/2014/main" val="417137054"/>
                  </a:ext>
                </a:extLst>
              </a:tr>
              <a:tr h="373434">
                <a:tc>
                  <a:txBody>
                    <a:bodyPr/>
                    <a:lstStyle/>
                    <a:p>
                      <a:r>
                        <a:rPr lang="tr-TR" dirty="0" smtClean="0"/>
                        <a:t>Zemin</a:t>
                      </a:r>
                      <a:r>
                        <a:rPr lang="tr-TR" baseline="0" dirty="0" smtClean="0"/>
                        <a:t> ve tavanı tespit etmek</a:t>
                      </a:r>
                      <a:endParaRPr lang="en-US" dirty="0"/>
                    </a:p>
                  </a:txBody>
                  <a:tcPr>
                    <a:solidFill>
                      <a:srgbClr val="FFF0E1"/>
                    </a:solidFill>
                  </a:tcPr>
                </a:tc>
                <a:tc>
                  <a:txBody>
                    <a:bodyPr/>
                    <a:lstStyle/>
                    <a:p>
                      <a:r>
                        <a:rPr lang="tr-TR" dirty="0" smtClean="0"/>
                        <a:t>Isınmayı veya</a:t>
                      </a:r>
                      <a:r>
                        <a:rPr lang="tr-TR" baseline="0" dirty="0" smtClean="0"/>
                        <a:t> kırılma noktalarını değerlendirmek</a:t>
                      </a:r>
                      <a:endParaRPr lang="en-US" dirty="0"/>
                    </a:p>
                  </a:txBody>
                  <a:tcPr>
                    <a:solidFill>
                      <a:srgbClr val="FFF0E1"/>
                    </a:solidFill>
                  </a:tcPr>
                </a:tc>
                <a:extLst>
                  <a:ext uri="{0D108BD9-81ED-4DB2-BD59-A6C34878D82A}">
                    <a16:rowId xmlns:a16="http://schemas.microsoft.com/office/drawing/2014/main" val="1190871264"/>
                  </a:ext>
                </a:extLst>
              </a:tr>
              <a:tr h="373434">
                <a:tc>
                  <a:txBody>
                    <a:bodyPr/>
                    <a:lstStyle/>
                    <a:p>
                      <a:r>
                        <a:rPr lang="tr-TR" dirty="0" smtClean="0"/>
                        <a:t>Belli bir düzeyi,</a:t>
                      </a:r>
                      <a:r>
                        <a:rPr lang="tr-TR" baseline="0" dirty="0" smtClean="0"/>
                        <a:t> o düzeye ait konuşmayı üzerinden değerlendirmek</a:t>
                      </a:r>
                      <a:endParaRPr lang="en-US" dirty="0"/>
                    </a:p>
                  </a:txBody>
                  <a:tcPr>
                    <a:solidFill>
                      <a:srgbClr val="FFF0E1"/>
                    </a:solidFill>
                  </a:tcPr>
                </a:tc>
                <a:tc>
                  <a:txBody>
                    <a:bodyPr/>
                    <a:lstStyle/>
                    <a:p>
                      <a:r>
                        <a:rPr lang="tr-TR" dirty="0" smtClean="0"/>
                        <a:t>Adayın konuşmasının içeriğini</a:t>
                      </a:r>
                      <a:r>
                        <a:rPr lang="tr-TR" baseline="0" dirty="0" smtClean="0"/>
                        <a:t> değerlendirmek</a:t>
                      </a:r>
                      <a:endParaRPr lang="en-US" dirty="0"/>
                    </a:p>
                  </a:txBody>
                  <a:tcPr>
                    <a:solidFill>
                      <a:srgbClr val="FFF0E1"/>
                    </a:solidFill>
                  </a:tcPr>
                </a:tc>
                <a:extLst>
                  <a:ext uri="{0D108BD9-81ED-4DB2-BD59-A6C34878D82A}">
                    <a16:rowId xmlns:a16="http://schemas.microsoft.com/office/drawing/2014/main" val="3495132935"/>
                  </a:ext>
                </a:extLst>
              </a:tr>
              <a:tr h="373434">
                <a:tc>
                  <a:txBody>
                    <a:bodyPr/>
                    <a:lstStyle/>
                    <a:p>
                      <a:r>
                        <a:rPr lang="tr-TR" dirty="0" smtClean="0"/>
                        <a:t>Kararı</a:t>
                      </a:r>
                      <a:r>
                        <a:rPr lang="tr-TR" baseline="0" dirty="0" smtClean="0"/>
                        <a:t> sondalamaya göre değil, tüm konuşma örneklemi üzerinden vermek</a:t>
                      </a:r>
                      <a:endParaRPr lang="en-US" dirty="0"/>
                    </a:p>
                  </a:txBody>
                  <a:tcPr>
                    <a:solidFill>
                      <a:srgbClr val="FFF0E1"/>
                    </a:solidFill>
                  </a:tcPr>
                </a:tc>
                <a:tc>
                  <a:txBody>
                    <a:bodyPr/>
                    <a:lstStyle/>
                    <a:p>
                      <a:r>
                        <a:rPr lang="tr-TR" dirty="0" smtClean="0"/>
                        <a:t>Adayın</a:t>
                      </a:r>
                      <a:r>
                        <a:rPr lang="tr-TR" baseline="0" dirty="0" smtClean="0"/>
                        <a:t> sessiz kaldığı tüm durumları zayıf performans olarak değerlendirmek</a:t>
                      </a:r>
                      <a:endParaRPr lang="en-US" dirty="0"/>
                    </a:p>
                  </a:txBody>
                  <a:tcPr>
                    <a:solidFill>
                      <a:srgbClr val="FFF0E1"/>
                    </a:solidFill>
                  </a:tcPr>
                </a:tc>
                <a:extLst>
                  <a:ext uri="{0D108BD9-81ED-4DB2-BD59-A6C34878D82A}">
                    <a16:rowId xmlns:a16="http://schemas.microsoft.com/office/drawing/2014/main" val="70036066"/>
                  </a:ext>
                </a:extLst>
              </a:tr>
              <a:tr h="373434">
                <a:tc>
                  <a:txBody>
                    <a:bodyPr/>
                    <a:lstStyle/>
                    <a:p>
                      <a:r>
                        <a:rPr lang="tr-TR" baseline="0" dirty="0" smtClean="0"/>
                        <a:t>Kendine, örneklemin değerlendirilebilir olup olmadığını sormak</a:t>
                      </a:r>
                    </a:p>
                  </a:txBody>
                  <a:tcPr>
                    <a:solidFill>
                      <a:srgbClr val="FFF0E1"/>
                    </a:solidFill>
                  </a:tcPr>
                </a:tc>
                <a:tc>
                  <a:txBody>
                    <a:bodyPr/>
                    <a:lstStyle/>
                    <a:p>
                      <a:endParaRPr lang="en-US" dirty="0"/>
                    </a:p>
                  </a:txBody>
                  <a:tcPr>
                    <a:solidFill>
                      <a:srgbClr val="FFF0E1"/>
                    </a:solidFill>
                  </a:tcPr>
                </a:tc>
                <a:extLst>
                  <a:ext uri="{0D108BD9-81ED-4DB2-BD59-A6C34878D82A}">
                    <a16:rowId xmlns:a16="http://schemas.microsoft.com/office/drawing/2014/main" val="673354369"/>
                  </a:ext>
                </a:extLst>
              </a:tr>
            </a:tbl>
          </a:graphicData>
        </a:graphic>
      </p:graphicFrame>
      <p:sp>
        <p:nvSpPr>
          <p:cNvPr id="4" name="Slide Number Placeholder 3"/>
          <p:cNvSpPr>
            <a:spLocks noGrp="1"/>
          </p:cNvSpPr>
          <p:nvPr>
            <p:ph type="sldNum" sz="quarter" idx="12"/>
          </p:nvPr>
        </p:nvSpPr>
        <p:spPr>
          <a:solidFill>
            <a:schemeClr val="accent2"/>
          </a:solidFill>
        </p:spPr>
        <p:txBody>
          <a:bodyPr/>
          <a:lstStyle/>
          <a:p>
            <a:fld id="{6113E31D-E2AB-40D1-8B51-AFA5AFEF393A}" type="slidenum">
              <a:rPr lang="en-US" smtClean="0"/>
              <a:t>17</a:t>
            </a:fld>
            <a:endParaRPr lang="en-US" dirty="0"/>
          </a:p>
        </p:txBody>
      </p:sp>
    </p:spTree>
    <p:extLst>
      <p:ext uri="{BB962C8B-B14F-4D97-AF65-F5344CB8AC3E}">
        <p14:creationId xmlns:p14="http://schemas.microsoft.com/office/powerpoint/2010/main" val="8504466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BF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97280" y="575354"/>
            <a:ext cx="10058400" cy="924674"/>
          </a:xfrm>
        </p:spPr>
        <p:txBody>
          <a:bodyPr/>
          <a:lstStyle/>
          <a:p>
            <a:r>
              <a:rPr lang="tr-TR" dirty="0" smtClean="0"/>
              <a:t>Değerlendirmeye Alınmayanlar</a:t>
            </a:r>
            <a:endParaRPr lang="en-US" dirty="0"/>
          </a:p>
        </p:txBody>
      </p:sp>
      <p:sp>
        <p:nvSpPr>
          <p:cNvPr id="3" name="Content Placeholder 2"/>
          <p:cNvSpPr>
            <a:spLocks noGrp="1"/>
          </p:cNvSpPr>
          <p:nvPr>
            <p:ph idx="1"/>
          </p:nvPr>
        </p:nvSpPr>
        <p:spPr>
          <a:xfrm>
            <a:off x="1097280" y="1756881"/>
            <a:ext cx="10058400" cy="4112213"/>
          </a:xfrm>
        </p:spPr>
        <p:txBody>
          <a:bodyPr>
            <a:normAutofit lnSpcReduction="10000"/>
          </a:bodyPr>
          <a:lstStyle/>
          <a:p>
            <a:pPr marL="0" indent="0">
              <a:buNone/>
            </a:pPr>
            <a:endParaRPr lang="tr-TR" sz="100" dirty="0" smtClean="0"/>
          </a:p>
          <a:p>
            <a:pPr marL="0" indent="0">
              <a:buNone/>
            </a:pPr>
            <a:r>
              <a:rPr lang="tr-TR" dirty="0" smtClean="0"/>
              <a:t>Adayın;</a:t>
            </a:r>
          </a:p>
          <a:p>
            <a:pPr marL="0" indent="0">
              <a:buNone/>
            </a:pPr>
            <a:r>
              <a:rPr lang="tr-TR" dirty="0" smtClean="0"/>
              <a:t>Kişiliği, </a:t>
            </a:r>
            <a:r>
              <a:rPr lang="tr-TR" dirty="0" err="1" smtClean="0"/>
              <a:t>modu</a:t>
            </a:r>
            <a:r>
              <a:rPr lang="tr-TR" dirty="0" smtClean="0"/>
              <a:t>, ses tonu, sempatik olup olmadığı, ismi veya </a:t>
            </a:r>
            <a:r>
              <a:rPr lang="tr-TR" dirty="0" err="1" smtClean="0"/>
              <a:t>ünvanı</a:t>
            </a:r>
            <a:r>
              <a:rPr lang="tr-TR" dirty="0" smtClean="0"/>
              <a:t>, fikirlerimize yakınlığı, çabası, belli bir konudaki bilgisi, ilk izlenimlerimiz, telaffuzu, anadil kaynaklı aksanı veya dil yapısıyla ilgili münferit hataları, başka örneklerle desteklenmeyen </a:t>
            </a:r>
            <a:r>
              <a:rPr lang="tr-TR" dirty="0"/>
              <a:t>ç</a:t>
            </a:r>
            <a:r>
              <a:rPr lang="tr-TR" dirty="0" smtClean="0"/>
              <a:t>ok iyi veya çok zayıf bir cevabı, test edilen dille ilgili geçmişi, belli kelimeleri kullanıp kullanmadığı, başlı başına konuşmasının akıcılığı, hayat tecrübesi veya bunun yokluğu, genel anlamda mesajını etkilemeyen münferit hataları, metin türü ve verilen görevle ilgisi olmayan dilbilgisi hataları, verdiği bilgilerin veya iddialarının doğruluğu, başka adayların sınavlarıyla karşılaştırıldığında göreceli güçlü ve zayıf yönleri</a:t>
            </a:r>
            <a:r>
              <a:rPr lang="tr-TR" dirty="0" smtClean="0"/>
              <a:t>.</a:t>
            </a:r>
          </a:p>
          <a:p>
            <a:pPr marL="0" indent="0">
              <a:buNone/>
            </a:pPr>
            <a:endParaRPr lang="tr-TR" dirty="0" smtClean="0"/>
          </a:p>
          <a:p>
            <a:pPr marL="0" indent="0">
              <a:buNone/>
            </a:pPr>
            <a:r>
              <a:rPr lang="tr-TR" dirty="0" smtClean="0"/>
              <a:t>* Bunlardan bazıları, örneğin kelime bilgisi, telaffuz ve dilbilgisi hataları, belli bir düzeyde anlaşılırlığı ve görevle ilgili performansı etkileyebilir; bu durumda değerlendirmeye alınır. Ancak yine de sadece arka plan faktörleridir ve ayrı olarak değerlendirmeye alınmazlar. Öte yandan kişilik, yaratıcılık, şahsi fikirler vb. asla değerlendirmeye alınmaz.</a:t>
            </a:r>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18</a:t>
            </a:fld>
            <a:endParaRPr lang="en-US" dirty="0"/>
          </a:p>
        </p:txBody>
      </p:sp>
    </p:spTree>
    <p:extLst>
      <p:ext uri="{BB962C8B-B14F-4D97-AF65-F5344CB8AC3E}">
        <p14:creationId xmlns:p14="http://schemas.microsoft.com/office/powerpoint/2010/main" val="17896426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083" y="4833256"/>
            <a:ext cx="10058400" cy="937251"/>
          </a:xfrm>
        </p:spPr>
        <p:txBody>
          <a:bodyPr>
            <a:normAutofit/>
          </a:bodyPr>
          <a:lstStyle/>
          <a:p>
            <a:pPr algn="r"/>
            <a:r>
              <a:rPr lang="tr-TR" sz="2500" i="1" dirty="0" smtClean="0"/>
              <a:t>Dinlediğiniz için teşekkürler.</a:t>
            </a:r>
            <a:br>
              <a:rPr lang="tr-TR" sz="2500" i="1" dirty="0" smtClean="0"/>
            </a:br>
            <a:r>
              <a:rPr lang="tr-TR" sz="1100" i="1" dirty="0" smtClean="0"/>
              <a:t/>
            </a:r>
            <a:br>
              <a:rPr lang="tr-TR" sz="1100" i="1" dirty="0" smtClean="0"/>
            </a:br>
            <a:r>
              <a:rPr lang="tr-TR" sz="1600" i="1" dirty="0" smtClean="0"/>
              <a:t>Dr. Emine Hoşoğlu Doğan</a:t>
            </a:r>
            <a:endParaRPr lang="en-US" sz="1600" i="1" dirty="0"/>
          </a:p>
        </p:txBody>
      </p:sp>
      <p:sp>
        <p:nvSpPr>
          <p:cNvPr id="3" name="Content Placeholder 2"/>
          <p:cNvSpPr>
            <a:spLocks noGrp="1"/>
          </p:cNvSpPr>
          <p:nvPr>
            <p:ph idx="1"/>
          </p:nvPr>
        </p:nvSpPr>
        <p:spPr>
          <a:xfrm>
            <a:off x="1154083" y="1331385"/>
            <a:ext cx="10058400" cy="2954865"/>
          </a:xfrm>
        </p:spPr>
        <p:txBody>
          <a:bodyPr>
            <a:normAutofit fontScale="92500" lnSpcReduction="10000"/>
          </a:bodyPr>
          <a:lstStyle/>
          <a:p>
            <a:pPr marL="0" indent="0">
              <a:buNone/>
            </a:pPr>
            <a:r>
              <a:rPr lang="tr-TR" b="1" dirty="0" smtClean="0"/>
              <a:t>Kaynaklar:</a:t>
            </a:r>
          </a:p>
          <a:p>
            <a:pPr marL="0" indent="0">
              <a:buNone/>
            </a:pPr>
            <a:endParaRPr lang="tr-TR" dirty="0" smtClean="0"/>
          </a:p>
          <a:p>
            <a:pPr marL="0" indent="0">
              <a:buNone/>
            </a:pPr>
            <a:r>
              <a:rPr lang="tr-TR" dirty="0" smtClean="0"/>
              <a:t>ACTFL ORAL PROFICIENCY INTERVIEW TESTER TRAINING MANUAL (1999)</a:t>
            </a:r>
          </a:p>
          <a:p>
            <a:pPr marL="0" indent="0">
              <a:buNone/>
            </a:pPr>
            <a:r>
              <a:rPr lang="tr-TR" dirty="0" smtClean="0"/>
              <a:t>ACTFL OPI TESTER TRAINING WORKSHOP (5-8 Haziran 2007)</a:t>
            </a:r>
          </a:p>
          <a:p>
            <a:pPr marL="0" indent="0">
              <a:buNone/>
            </a:pPr>
            <a:r>
              <a:rPr lang="tr-TR" dirty="0" smtClean="0"/>
              <a:t>ACTFL ORAL PROFICIENCY INTERVIEW FAMILIARIZATION MANUAL (2012)</a:t>
            </a:r>
          </a:p>
          <a:p>
            <a:pPr marL="0" indent="0">
              <a:buNone/>
            </a:pPr>
            <a:r>
              <a:rPr lang="tr-TR" dirty="0"/>
              <a:t>https://www.actfl.org</a:t>
            </a:r>
            <a:endParaRPr lang="tr-TR" dirty="0" smtClean="0"/>
          </a:p>
          <a:p>
            <a:pPr marL="0" indent="0">
              <a:buNone/>
            </a:pPr>
            <a:r>
              <a:rPr lang="tr-TR" dirty="0"/>
              <a:t>http://www.languagetesting.com</a:t>
            </a:r>
          </a:p>
        </p:txBody>
      </p:sp>
      <p:sp>
        <p:nvSpPr>
          <p:cNvPr id="4" name="Slide Number Placeholder 3"/>
          <p:cNvSpPr>
            <a:spLocks noGrp="1"/>
          </p:cNvSpPr>
          <p:nvPr>
            <p:ph type="sldNum" sz="quarter" idx="12"/>
          </p:nvPr>
        </p:nvSpPr>
        <p:spPr/>
        <p:txBody>
          <a:bodyPr/>
          <a:lstStyle/>
          <a:p>
            <a:fld id="{6113E31D-E2AB-40D1-8B51-AFA5AFEF393A}" type="slidenum">
              <a:rPr lang="en-US" smtClean="0"/>
              <a:t>19</a:t>
            </a:fld>
            <a:endParaRPr lang="en-US" dirty="0"/>
          </a:p>
        </p:txBody>
      </p:sp>
    </p:spTree>
    <p:extLst>
      <p:ext uri="{BB962C8B-B14F-4D97-AF65-F5344CB8AC3E}">
        <p14:creationId xmlns:p14="http://schemas.microsoft.com/office/powerpoint/2010/main" val="3104376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BF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97280" y="465364"/>
            <a:ext cx="10058400" cy="1134836"/>
          </a:xfrm>
        </p:spPr>
        <p:txBody>
          <a:bodyPr/>
          <a:lstStyle/>
          <a:p>
            <a:r>
              <a:rPr lang="tr-TR" dirty="0" smtClean="0"/>
              <a:t>OPI</a:t>
            </a:r>
            <a:endParaRPr lang="en-US" dirty="0"/>
          </a:p>
        </p:txBody>
      </p:sp>
      <p:sp>
        <p:nvSpPr>
          <p:cNvPr id="3" name="Content Placeholder 2"/>
          <p:cNvSpPr>
            <a:spLocks noGrp="1"/>
          </p:cNvSpPr>
          <p:nvPr>
            <p:ph idx="1"/>
          </p:nvPr>
        </p:nvSpPr>
        <p:spPr>
          <a:xfrm>
            <a:off x="1097280" y="1767840"/>
            <a:ext cx="10058400" cy="4101254"/>
          </a:xfrm>
        </p:spPr>
        <p:txBody>
          <a:bodyPr/>
          <a:lstStyle/>
          <a:p>
            <a:r>
              <a:rPr lang="tr-TR" dirty="0" smtClean="0"/>
              <a:t>Adayın,</a:t>
            </a:r>
          </a:p>
          <a:p>
            <a:r>
              <a:rPr lang="tr-TR" dirty="0" smtClean="0"/>
              <a:t>* işlevsel dil yeteneğini ölçmeyi amaçlayan, sertifikalı sınav yetkilisi ile aday arasında geçen canlı, 20-30 dakikalık karşılıklı konuşmadır.</a:t>
            </a:r>
          </a:p>
          <a:p>
            <a:r>
              <a:rPr lang="tr-TR" dirty="0" smtClean="0"/>
              <a:t>* konuşmada zayıf ve güçlü olduğu yerleri bütüncül olarak ölçüp, değerlendirmeye uygun bir örneklem meydana çıkarmayı amaçlar.</a:t>
            </a:r>
          </a:p>
          <a:p>
            <a:r>
              <a:rPr lang="tr-TR" dirty="0" smtClean="0"/>
              <a:t>* özel ilgilerine, tecrübelerine ve dil kabiliyetlerine uyarlanabilen, interaktif bir sınavdır. </a:t>
            </a:r>
          </a:p>
          <a:p>
            <a:r>
              <a:rPr lang="tr-TR" dirty="0" smtClean="0"/>
              <a:t>* dili nerede, nasıl ve ne zaman öğrendiği  ile ilgilenmez.</a:t>
            </a:r>
          </a:p>
          <a:p>
            <a:r>
              <a:rPr lang="tr-TR" dirty="0" smtClean="0"/>
              <a:t>* belli bir ders veya müfredata ait edinimleri ölçen bir başarı testi değildir ve belli bir öğretim metoduyla ilişkisi yoktur.</a:t>
            </a:r>
          </a:p>
          <a:p>
            <a:r>
              <a:rPr lang="tr-TR" dirty="0" smtClean="0"/>
              <a:t>* performansını, testi alan diğer adaylarla değil, değerlendirme kriterleri ile karşılaştırır.</a:t>
            </a:r>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2</a:t>
            </a:fld>
            <a:endParaRPr lang="en-US" dirty="0"/>
          </a:p>
        </p:txBody>
      </p:sp>
    </p:spTree>
    <p:extLst>
      <p:ext uri="{BB962C8B-B14F-4D97-AF65-F5344CB8AC3E}">
        <p14:creationId xmlns:p14="http://schemas.microsoft.com/office/powerpoint/2010/main" val="29656181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BF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97280" y="449036"/>
            <a:ext cx="10058400" cy="1074964"/>
          </a:xfrm>
        </p:spPr>
        <p:txBody>
          <a:bodyPr/>
          <a:lstStyle/>
          <a:p>
            <a:r>
              <a:rPr lang="tr-TR" dirty="0" smtClean="0">
                <a:solidFill>
                  <a:schemeClr val="tx1"/>
                </a:solidFill>
                <a:hlinkClick r:id="rId2" action="ppaction://hlinkfile"/>
              </a:rPr>
              <a:t>ACTFL Dil Yeterlik Kılavuzu (2012)</a:t>
            </a:r>
            <a:endParaRPr lang="en-US" dirty="0">
              <a:solidFill>
                <a:schemeClr val="tx1"/>
              </a:solidFill>
            </a:endParaRPr>
          </a:p>
        </p:txBody>
      </p:sp>
      <p:sp>
        <p:nvSpPr>
          <p:cNvPr id="3" name="Content Placeholder 2"/>
          <p:cNvSpPr>
            <a:spLocks noGrp="1"/>
          </p:cNvSpPr>
          <p:nvPr>
            <p:ph idx="1"/>
          </p:nvPr>
        </p:nvSpPr>
        <p:spPr>
          <a:xfrm>
            <a:off x="2597903" y="1800014"/>
            <a:ext cx="6603850" cy="4194888"/>
          </a:xfrm>
        </p:spPr>
        <p:txBody>
          <a:bodyPr/>
          <a:lstStyle/>
          <a:p>
            <a:endParaRPr lang="tr-TR" dirty="0" smtClean="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97903" y="1800014"/>
            <a:ext cx="5872843" cy="4194888"/>
          </a:xfrm>
          <a:prstGeom prst="rect">
            <a:avLst/>
          </a:prstGeom>
        </p:spPr>
      </p:pic>
      <p:sp>
        <p:nvSpPr>
          <p:cNvPr id="5" name="Slide Number Placeholder 4"/>
          <p:cNvSpPr>
            <a:spLocks noGrp="1"/>
          </p:cNvSpPr>
          <p:nvPr>
            <p:ph type="sldNum" sz="quarter" idx="12"/>
          </p:nvPr>
        </p:nvSpPr>
        <p:spPr/>
        <p:txBody>
          <a:bodyPr/>
          <a:lstStyle/>
          <a:p>
            <a:fld id="{6113E31D-E2AB-40D1-8B51-AFA5AFEF393A}" type="slidenum">
              <a:rPr lang="en-US" smtClean="0"/>
              <a:t>3</a:t>
            </a:fld>
            <a:endParaRPr lang="en-US" dirty="0"/>
          </a:p>
        </p:txBody>
      </p:sp>
    </p:spTree>
    <p:extLst>
      <p:ext uri="{BB962C8B-B14F-4D97-AF65-F5344CB8AC3E}">
        <p14:creationId xmlns:p14="http://schemas.microsoft.com/office/powerpoint/2010/main" val="18163815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BF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97280" y="471055"/>
            <a:ext cx="10058400" cy="1136072"/>
          </a:xfrm>
        </p:spPr>
        <p:txBody>
          <a:bodyPr/>
          <a:lstStyle/>
          <a:p>
            <a:r>
              <a:rPr lang="tr-TR" dirty="0" smtClean="0"/>
              <a:t>OPI Formatı</a:t>
            </a:r>
            <a:endParaRPr lang="en-US" dirty="0"/>
          </a:p>
        </p:txBody>
      </p:sp>
      <p:sp>
        <p:nvSpPr>
          <p:cNvPr id="3" name="Content Placeholder 2"/>
          <p:cNvSpPr>
            <a:spLocks noGrp="1"/>
          </p:cNvSpPr>
          <p:nvPr>
            <p:ph idx="1"/>
          </p:nvPr>
        </p:nvSpPr>
        <p:spPr>
          <a:xfrm>
            <a:off x="1097280" y="1731818"/>
            <a:ext cx="10058400" cy="4137276"/>
          </a:xfrm>
        </p:spPr>
        <p:txBody>
          <a:bodyPr/>
          <a:lstStyle/>
          <a:p>
            <a:endParaRPr lang="tr-TR" sz="200" dirty="0" smtClean="0"/>
          </a:p>
          <a:p>
            <a:r>
              <a:rPr lang="tr-TR" dirty="0" smtClean="0"/>
              <a:t>4 zorunlu aşaması vardır:</a:t>
            </a:r>
          </a:p>
          <a:p>
            <a:endParaRPr lang="tr-TR" sz="100" dirty="0" smtClean="0"/>
          </a:p>
          <a:p>
            <a:pPr lvl="3"/>
            <a:r>
              <a:rPr lang="tr-TR" sz="2000" dirty="0" smtClean="0"/>
              <a:t>Isınma</a:t>
            </a:r>
          </a:p>
          <a:p>
            <a:pPr lvl="3"/>
            <a:r>
              <a:rPr lang="tr-TR" sz="2000" dirty="0" smtClean="0"/>
              <a:t>Düzey kontrolleri</a:t>
            </a:r>
          </a:p>
          <a:p>
            <a:pPr lvl="3"/>
            <a:r>
              <a:rPr lang="tr-TR" sz="2000" dirty="0" smtClean="0"/>
              <a:t>Sondalama</a:t>
            </a:r>
            <a:endParaRPr lang="tr-TR" sz="2000" dirty="0"/>
          </a:p>
          <a:p>
            <a:pPr lvl="3"/>
            <a:r>
              <a:rPr lang="tr-TR" sz="2000" dirty="0" smtClean="0"/>
              <a:t>Soğuma</a:t>
            </a:r>
          </a:p>
          <a:p>
            <a:pPr lvl="1"/>
            <a:endParaRPr lang="tr-TR" sz="1000" dirty="0"/>
          </a:p>
          <a:p>
            <a:pPr marL="201168" lvl="1" indent="0">
              <a:buNone/>
            </a:pPr>
            <a:r>
              <a:rPr lang="tr-TR" sz="2000" dirty="0" smtClean="0"/>
              <a:t>Düzey kontrolleri yoluyla adayın konuşmada tutarlı bir performans gösterdiği en yüksek düzey, yani «zemin» tespit edilir; sondalamada ise adayın performansının sekteye uğradığı düzey, yani «tavan» tespit edilir. </a:t>
            </a:r>
            <a:r>
              <a:rPr lang="tr-TR" sz="2000" dirty="0"/>
              <a:t>Bir </a:t>
            </a:r>
            <a:r>
              <a:rPr lang="tr-TR" sz="2000" dirty="0" smtClean="0"/>
              <a:t>OPI örneklemi, ancak bu ölçümleri yaptığında dil yeterliği için değerlendirmeye alınabilir.</a:t>
            </a:r>
            <a:endParaRPr lang="en-US" sz="2000" dirty="0"/>
          </a:p>
        </p:txBody>
      </p:sp>
      <p:sp>
        <p:nvSpPr>
          <p:cNvPr id="4" name="Slide Number Placeholder 3"/>
          <p:cNvSpPr>
            <a:spLocks noGrp="1"/>
          </p:cNvSpPr>
          <p:nvPr>
            <p:ph type="sldNum" sz="quarter" idx="12"/>
          </p:nvPr>
        </p:nvSpPr>
        <p:spPr/>
        <p:txBody>
          <a:bodyPr/>
          <a:lstStyle/>
          <a:p>
            <a:fld id="{6113E31D-E2AB-40D1-8B51-AFA5AFEF393A}" type="slidenum">
              <a:rPr lang="en-US" smtClean="0"/>
              <a:t>4</a:t>
            </a:fld>
            <a:endParaRPr lang="en-US" dirty="0"/>
          </a:p>
        </p:txBody>
      </p:sp>
    </p:spTree>
    <p:extLst>
      <p:ext uri="{BB962C8B-B14F-4D97-AF65-F5344CB8AC3E}">
        <p14:creationId xmlns:p14="http://schemas.microsoft.com/office/powerpoint/2010/main" val="77434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BF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97280" y="481263"/>
            <a:ext cx="10058400" cy="1090863"/>
          </a:xfrm>
        </p:spPr>
        <p:txBody>
          <a:bodyPr/>
          <a:lstStyle/>
          <a:p>
            <a:r>
              <a:rPr lang="tr-TR" dirty="0" smtClean="0"/>
              <a:t>ACTFL OPI Değerlendirme Ölçeği</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65261" y="1767204"/>
            <a:ext cx="5289907" cy="4544722"/>
          </a:xfrm>
        </p:spPr>
      </p:pic>
      <p:sp>
        <p:nvSpPr>
          <p:cNvPr id="5" name="Rectangle 4"/>
          <p:cNvSpPr/>
          <p:nvPr/>
        </p:nvSpPr>
        <p:spPr>
          <a:xfrm>
            <a:off x="1511167" y="2090383"/>
            <a:ext cx="3801978" cy="3123932"/>
          </a:xfrm>
          <a:prstGeom prst="rect">
            <a:avLst/>
          </a:prstGeom>
        </p:spPr>
        <p:txBody>
          <a:bodyPr wrap="square">
            <a:spAutoFit/>
          </a:bodyPr>
          <a:lstStyle/>
          <a:p>
            <a:r>
              <a:rPr lang="tr-TR" sz="2200" b="1" i="1" u="sng" dirty="0"/>
              <a:t>ACTFL</a:t>
            </a:r>
            <a:r>
              <a:rPr lang="tr-TR" sz="2200" i="1" dirty="0"/>
              <a:t> / ILR / CEFR</a:t>
            </a:r>
          </a:p>
          <a:p>
            <a:endParaRPr lang="tr-TR" sz="1000" i="1" dirty="0"/>
          </a:p>
          <a:p>
            <a:pPr>
              <a:lnSpc>
                <a:spcPct val="150000"/>
              </a:lnSpc>
            </a:pPr>
            <a:r>
              <a:rPr lang="tr-TR" sz="2200" b="1" dirty="0">
                <a:hlinkClick r:id="rId3"/>
              </a:rPr>
              <a:t>Seçkin</a:t>
            </a:r>
            <a:r>
              <a:rPr lang="tr-TR" sz="2200" dirty="0"/>
              <a:t> (</a:t>
            </a:r>
            <a:r>
              <a:rPr lang="tr-TR" sz="2200" dirty="0" err="1"/>
              <a:t>Lev</a:t>
            </a:r>
            <a:r>
              <a:rPr lang="tr-TR" sz="2200" dirty="0"/>
              <a:t>. 4, C2)</a:t>
            </a:r>
          </a:p>
          <a:p>
            <a:pPr>
              <a:lnSpc>
                <a:spcPct val="150000"/>
              </a:lnSpc>
            </a:pPr>
            <a:r>
              <a:rPr lang="tr-TR" sz="2200" b="1" dirty="0">
                <a:hlinkClick r:id="rId4"/>
              </a:rPr>
              <a:t>Üstün</a:t>
            </a:r>
            <a:r>
              <a:rPr lang="tr-TR" sz="2200" dirty="0"/>
              <a:t> (</a:t>
            </a:r>
            <a:r>
              <a:rPr lang="tr-TR" sz="2200" dirty="0" err="1"/>
              <a:t>Lev</a:t>
            </a:r>
            <a:r>
              <a:rPr lang="tr-TR" sz="2200" dirty="0"/>
              <a:t>. 3, B2-C1)</a:t>
            </a:r>
          </a:p>
          <a:p>
            <a:pPr>
              <a:lnSpc>
                <a:spcPct val="150000"/>
              </a:lnSpc>
            </a:pPr>
            <a:r>
              <a:rPr lang="tr-TR" sz="2200" b="1" dirty="0">
                <a:hlinkClick r:id="rId5"/>
              </a:rPr>
              <a:t>İleri</a:t>
            </a:r>
            <a:r>
              <a:rPr lang="tr-TR" sz="2200" dirty="0"/>
              <a:t> (</a:t>
            </a:r>
            <a:r>
              <a:rPr lang="tr-TR" sz="2200" dirty="0" err="1"/>
              <a:t>Lev</a:t>
            </a:r>
            <a:r>
              <a:rPr lang="tr-TR" sz="2200" dirty="0"/>
              <a:t>. 2, </a:t>
            </a:r>
            <a:r>
              <a:rPr lang="tr-TR" sz="2200" dirty="0" smtClean="0"/>
              <a:t>B1-2)</a:t>
            </a:r>
            <a:endParaRPr lang="tr-TR" sz="2200" dirty="0"/>
          </a:p>
          <a:p>
            <a:pPr>
              <a:lnSpc>
                <a:spcPct val="150000"/>
              </a:lnSpc>
            </a:pPr>
            <a:r>
              <a:rPr lang="tr-TR" sz="2200" b="1" dirty="0">
                <a:hlinkClick r:id="rId6"/>
              </a:rPr>
              <a:t>Orta</a:t>
            </a:r>
            <a:r>
              <a:rPr lang="tr-TR" sz="2200" dirty="0"/>
              <a:t> (</a:t>
            </a:r>
            <a:r>
              <a:rPr lang="tr-TR" sz="2200" dirty="0" err="1"/>
              <a:t>Lev</a:t>
            </a:r>
            <a:r>
              <a:rPr lang="tr-TR" sz="2200" dirty="0"/>
              <a:t>. 1, </a:t>
            </a:r>
            <a:r>
              <a:rPr lang="tr-TR" sz="2200" dirty="0" smtClean="0"/>
              <a:t>A1-2)</a:t>
            </a:r>
            <a:endParaRPr lang="tr-TR" sz="2200" dirty="0"/>
          </a:p>
          <a:p>
            <a:pPr>
              <a:lnSpc>
                <a:spcPct val="150000"/>
              </a:lnSpc>
            </a:pPr>
            <a:r>
              <a:rPr lang="tr-TR" sz="2200" b="1" dirty="0">
                <a:hlinkClick r:id="rId7"/>
              </a:rPr>
              <a:t>Başlangıç</a:t>
            </a:r>
            <a:r>
              <a:rPr lang="tr-TR" sz="2200" dirty="0"/>
              <a:t> (</a:t>
            </a:r>
            <a:r>
              <a:rPr lang="tr-TR" sz="2200" dirty="0" err="1"/>
              <a:t>Lev</a:t>
            </a:r>
            <a:r>
              <a:rPr lang="tr-TR" sz="2200" dirty="0"/>
              <a:t>. 0, A1)</a:t>
            </a:r>
            <a:r>
              <a:rPr lang="en-US" sz="2200" dirty="0"/>
              <a:t> </a:t>
            </a:r>
            <a:endParaRPr lang="tr-TR" sz="2200" dirty="0"/>
          </a:p>
        </p:txBody>
      </p:sp>
      <p:sp>
        <p:nvSpPr>
          <p:cNvPr id="6" name="Slide Number Placeholder 5"/>
          <p:cNvSpPr>
            <a:spLocks noGrp="1"/>
          </p:cNvSpPr>
          <p:nvPr>
            <p:ph type="sldNum" sz="quarter" idx="12"/>
          </p:nvPr>
        </p:nvSpPr>
        <p:spPr/>
        <p:txBody>
          <a:bodyPr/>
          <a:lstStyle/>
          <a:p>
            <a:fld id="{6113E31D-E2AB-40D1-8B51-AFA5AFEF393A}" type="slidenum">
              <a:rPr lang="en-US" smtClean="0"/>
              <a:t>5</a:t>
            </a:fld>
            <a:endParaRPr lang="en-US" dirty="0"/>
          </a:p>
        </p:txBody>
      </p:sp>
    </p:spTree>
    <p:extLst>
      <p:ext uri="{BB962C8B-B14F-4D97-AF65-F5344CB8AC3E}">
        <p14:creationId xmlns:p14="http://schemas.microsoft.com/office/powerpoint/2010/main" val="6740271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BF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97280" y="481262"/>
            <a:ext cx="10058400" cy="1010653"/>
          </a:xfrm>
        </p:spPr>
        <p:txBody>
          <a:bodyPr>
            <a:normAutofit/>
          </a:bodyPr>
          <a:lstStyle/>
          <a:p>
            <a:r>
              <a:rPr lang="tr-TR" dirty="0" smtClean="0"/>
              <a:t>Performans değerlendirme alanları</a:t>
            </a:r>
            <a:endParaRPr lang="en-US" dirty="0"/>
          </a:p>
        </p:txBody>
      </p:sp>
      <p:sp>
        <p:nvSpPr>
          <p:cNvPr id="3" name="Content Placeholder 2"/>
          <p:cNvSpPr>
            <a:spLocks noGrp="1"/>
          </p:cNvSpPr>
          <p:nvPr>
            <p:ph idx="1"/>
          </p:nvPr>
        </p:nvSpPr>
        <p:spPr>
          <a:xfrm>
            <a:off x="1097280" y="1979271"/>
            <a:ext cx="10058400" cy="3889822"/>
          </a:xfrm>
        </p:spPr>
        <p:txBody>
          <a:bodyPr/>
          <a:lstStyle/>
          <a:p>
            <a:r>
              <a:rPr lang="tr-TR" b="1" dirty="0" smtClean="0"/>
              <a:t>Görevler</a:t>
            </a:r>
            <a:r>
              <a:rPr lang="tr-TR" dirty="0" smtClean="0"/>
              <a:t>: soru sorma/cevaplama, hikaye etme, betimleme vs.</a:t>
            </a:r>
          </a:p>
          <a:p>
            <a:r>
              <a:rPr lang="tr-TR" b="1" dirty="0" smtClean="0"/>
              <a:t>Bağlam (durumlar) / İçerik (konular)</a:t>
            </a:r>
            <a:r>
              <a:rPr lang="tr-TR" dirty="0" smtClean="0"/>
              <a:t>: Konuşucunun içinde bulunabileceği durumlar</a:t>
            </a:r>
          </a:p>
          <a:p>
            <a:r>
              <a:rPr lang="tr-TR" b="1" dirty="0" smtClean="0"/>
              <a:t>Doğruluk</a:t>
            </a:r>
            <a:r>
              <a:rPr lang="tr-TR" dirty="0" smtClean="0"/>
              <a:t>: dilbilgisi, kelime hazinesi, telaffuz, akıcılık, </a:t>
            </a:r>
            <a:r>
              <a:rPr lang="tr-TR" dirty="0" err="1" smtClean="0"/>
              <a:t>sosyolinguistik</a:t>
            </a:r>
            <a:r>
              <a:rPr lang="tr-TR" dirty="0" smtClean="0"/>
              <a:t> uygunluk/ kültürel farkındalık, iletişim stratejileri</a:t>
            </a:r>
          </a:p>
          <a:p>
            <a:r>
              <a:rPr lang="tr-TR" b="1" dirty="0" smtClean="0"/>
              <a:t>Metin türü</a:t>
            </a:r>
            <a:r>
              <a:rPr lang="tr-TR" dirty="0" smtClean="0"/>
              <a:t>: Sözcük ve sözcük öbekleri, cümleler, paragraflar, geniş çaplı anlatılar</a:t>
            </a:r>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6</a:t>
            </a:fld>
            <a:endParaRPr lang="en-US" dirty="0"/>
          </a:p>
        </p:txBody>
      </p:sp>
    </p:spTree>
    <p:extLst>
      <p:ext uri="{BB962C8B-B14F-4D97-AF65-F5344CB8AC3E}">
        <p14:creationId xmlns:p14="http://schemas.microsoft.com/office/powerpoint/2010/main" val="17766952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BF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97280" y="381965"/>
            <a:ext cx="10058400" cy="1180617"/>
          </a:xfrm>
        </p:spPr>
        <p:txBody>
          <a:bodyPr/>
          <a:lstStyle/>
          <a:p>
            <a:r>
              <a:rPr lang="tr-TR" dirty="0" smtClean="0"/>
              <a:t>Başlangıç düzeyi soru örnekleri</a:t>
            </a:r>
            <a:endParaRPr lang="en-US" dirty="0"/>
          </a:p>
        </p:txBody>
      </p:sp>
      <p:sp>
        <p:nvSpPr>
          <p:cNvPr id="3" name="Content Placeholder 2"/>
          <p:cNvSpPr>
            <a:spLocks noGrp="1"/>
          </p:cNvSpPr>
          <p:nvPr>
            <p:ph idx="1"/>
          </p:nvPr>
        </p:nvSpPr>
        <p:spPr>
          <a:xfrm>
            <a:off x="1097280" y="1909822"/>
            <a:ext cx="10058400" cy="3959271"/>
          </a:xfrm>
        </p:spPr>
        <p:txBody>
          <a:bodyPr/>
          <a:lstStyle/>
          <a:p>
            <a:endParaRPr lang="tr-TR" sz="600" dirty="0"/>
          </a:p>
          <a:p>
            <a:r>
              <a:rPr lang="tr-TR" dirty="0" smtClean="0"/>
              <a:t>İlk dersin matematik mi?</a:t>
            </a:r>
          </a:p>
          <a:p>
            <a:r>
              <a:rPr lang="tr-TR" dirty="0" smtClean="0"/>
              <a:t>Saat kaçta başlıyor?</a:t>
            </a:r>
          </a:p>
          <a:p>
            <a:r>
              <a:rPr lang="tr-TR" dirty="0" smtClean="0"/>
              <a:t>Okula yürüyerek mi geliyorsun, otobüsle mi?</a:t>
            </a:r>
          </a:p>
          <a:p>
            <a:r>
              <a:rPr lang="tr-TR" dirty="0" smtClean="0"/>
              <a:t>Öğle yemeğinde genelde ne yiyorsun?</a:t>
            </a:r>
          </a:p>
          <a:p>
            <a:r>
              <a:rPr lang="tr-TR" dirty="0" smtClean="0"/>
              <a:t>Bu oda çok kalabalık, değil mi?</a:t>
            </a:r>
          </a:p>
          <a:p>
            <a:r>
              <a:rPr lang="tr-TR" dirty="0" smtClean="0"/>
              <a:t>Başka hangi günler dersin var?</a:t>
            </a:r>
          </a:p>
          <a:p>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7</a:t>
            </a:fld>
            <a:endParaRPr lang="en-US" dirty="0"/>
          </a:p>
        </p:txBody>
      </p:sp>
    </p:spTree>
    <p:extLst>
      <p:ext uri="{BB962C8B-B14F-4D97-AF65-F5344CB8AC3E}">
        <p14:creationId xmlns:p14="http://schemas.microsoft.com/office/powerpoint/2010/main" val="3778214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BF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97280" y="462987"/>
            <a:ext cx="10058400" cy="1122745"/>
          </a:xfrm>
        </p:spPr>
        <p:txBody>
          <a:bodyPr/>
          <a:lstStyle/>
          <a:p>
            <a:r>
              <a:rPr lang="tr-TR" dirty="0" smtClean="0"/>
              <a:t>Orta düzey soru örnekleri</a:t>
            </a:r>
            <a:endParaRPr lang="en-US" dirty="0"/>
          </a:p>
        </p:txBody>
      </p:sp>
      <p:sp>
        <p:nvSpPr>
          <p:cNvPr id="3" name="Content Placeholder 2"/>
          <p:cNvSpPr>
            <a:spLocks noGrp="1"/>
          </p:cNvSpPr>
          <p:nvPr>
            <p:ph idx="1"/>
          </p:nvPr>
        </p:nvSpPr>
        <p:spPr>
          <a:xfrm>
            <a:off x="1097280" y="1898248"/>
            <a:ext cx="10058400" cy="3970846"/>
          </a:xfrm>
        </p:spPr>
        <p:txBody>
          <a:bodyPr/>
          <a:lstStyle/>
          <a:p>
            <a:r>
              <a:rPr lang="tr-TR" dirty="0" smtClean="0"/>
              <a:t>Basketbolu neden seviyorsun, anlatır mısın?</a:t>
            </a:r>
          </a:p>
          <a:p>
            <a:r>
              <a:rPr lang="tr-TR" dirty="0" smtClean="0"/>
              <a:t>Kaç ev arkadaşın var? Başka insanlarla bir evi paylaşmak hoşuna gidiyor mu? Ev işlerini nasıl bölüşüyorsunuz, anlatır mısın? Alışverişi neden hiç sevmiyorsun?</a:t>
            </a:r>
          </a:p>
          <a:p>
            <a:r>
              <a:rPr lang="tr-TR" dirty="0" smtClean="0"/>
              <a:t>Hangi şehirden geliyorsun? Şehrinden biraz daha bahseder misin? Orada hayat nasıl?</a:t>
            </a:r>
          </a:p>
          <a:p>
            <a:r>
              <a:rPr lang="tr-TR" dirty="0" smtClean="0"/>
              <a:t>Geçen yaz memlekete gitmedin. Peki burada neler yaptın?</a:t>
            </a:r>
          </a:p>
          <a:p>
            <a:r>
              <a:rPr lang="tr-TR" dirty="0" smtClean="0"/>
              <a:t>Gelecek planların neler?</a:t>
            </a:r>
          </a:p>
          <a:p>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8</a:t>
            </a:fld>
            <a:endParaRPr lang="en-US" dirty="0"/>
          </a:p>
        </p:txBody>
      </p:sp>
    </p:spTree>
    <p:extLst>
      <p:ext uri="{BB962C8B-B14F-4D97-AF65-F5344CB8AC3E}">
        <p14:creationId xmlns:p14="http://schemas.microsoft.com/office/powerpoint/2010/main" val="1235768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BF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97280" y="428263"/>
            <a:ext cx="10058400" cy="1157469"/>
          </a:xfrm>
        </p:spPr>
        <p:txBody>
          <a:bodyPr/>
          <a:lstStyle/>
          <a:p>
            <a:r>
              <a:rPr lang="tr-TR" dirty="0" smtClean="0"/>
              <a:t>İleri düzey soru örnekleri</a:t>
            </a:r>
            <a:endParaRPr lang="en-US" dirty="0"/>
          </a:p>
        </p:txBody>
      </p:sp>
      <p:sp>
        <p:nvSpPr>
          <p:cNvPr id="3" name="Content Placeholder 2"/>
          <p:cNvSpPr>
            <a:spLocks noGrp="1"/>
          </p:cNvSpPr>
          <p:nvPr>
            <p:ph idx="1"/>
          </p:nvPr>
        </p:nvSpPr>
        <p:spPr/>
        <p:txBody>
          <a:bodyPr/>
          <a:lstStyle/>
          <a:p>
            <a:r>
              <a:rPr lang="tr-TR" dirty="0" smtClean="0"/>
              <a:t>Eskiden yaşadığın yeri anlatır mısın?</a:t>
            </a:r>
          </a:p>
          <a:p>
            <a:r>
              <a:rPr lang="tr-TR" dirty="0" smtClean="0"/>
              <a:t>Tam yaşanacak yere benziyor. Yıllar geçtikçe orası nasıl değişti?</a:t>
            </a:r>
            <a:endParaRPr lang="tr-TR" dirty="0"/>
          </a:p>
          <a:p>
            <a:r>
              <a:rPr lang="tr-TR" dirty="0" smtClean="0"/>
              <a:t>Çok farklı şehirlerde yaşamışsın. Berlin’deki hayatla İzmir’deki hayatı karşılaştırır mısın?</a:t>
            </a:r>
          </a:p>
          <a:p>
            <a:r>
              <a:rPr lang="tr-TR" dirty="0" smtClean="0"/>
              <a:t>Geçen yaz Japonya’ya gittiğini söyledin. Nasıldı?</a:t>
            </a:r>
          </a:p>
          <a:p>
            <a:r>
              <a:rPr lang="tr-TR" dirty="0" smtClean="0"/>
              <a:t>Tokyo hakkında ilk izlenimlerin nelerdi? Evinden bu kadar uzakta olmak nasıl bir duyguydu?</a:t>
            </a:r>
          </a:p>
          <a:p>
            <a:r>
              <a:rPr lang="tr-TR" dirty="0" smtClean="0"/>
              <a:t>Seyahatin sırasında yaşadığın şaşırtıcı/sorunlu/heyecan verici bir olayı/durumu anlatır mısın?</a:t>
            </a:r>
          </a:p>
          <a:p>
            <a:r>
              <a:rPr lang="tr-TR" dirty="0" smtClean="0"/>
              <a:t>En sevdiğin film hangisi? Konusu ne?</a:t>
            </a:r>
          </a:p>
          <a:p>
            <a:r>
              <a:rPr lang="tr-TR" dirty="0" smtClean="0"/>
              <a:t>Bu mesleği nasıl seçtin?</a:t>
            </a:r>
          </a:p>
          <a:p>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9</a:t>
            </a:fld>
            <a:endParaRPr lang="en-US" dirty="0"/>
          </a:p>
        </p:txBody>
      </p:sp>
    </p:spTree>
    <p:extLst>
      <p:ext uri="{BB962C8B-B14F-4D97-AF65-F5344CB8AC3E}">
        <p14:creationId xmlns:p14="http://schemas.microsoft.com/office/powerpoint/2010/main" val="425208544"/>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2006</TotalTime>
  <Words>1238</Words>
  <Application>Microsoft Office PowerPoint</Application>
  <PresentationFormat>Widescreen</PresentationFormat>
  <Paragraphs>200</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Calibri</vt:lpstr>
      <vt:lpstr>Calibri Light</vt:lpstr>
      <vt:lpstr>Retrospect</vt:lpstr>
      <vt:lpstr>ACTFL                               (Amerika Yabancı Dil Öğretim Konseyi)   OPI          (Sözlü Yeterlik Sınavı) </vt:lpstr>
      <vt:lpstr>OPI</vt:lpstr>
      <vt:lpstr>ACTFL Dil Yeterlik Kılavuzu (2012)</vt:lpstr>
      <vt:lpstr>OPI Formatı</vt:lpstr>
      <vt:lpstr>ACTFL OPI Değerlendirme Ölçeği</vt:lpstr>
      <vt:lpstr>Performans değerlendirme alanları</vt:lpstr>
      <vt:lpstr>Başlangıç düzeyi soru örnekleri</vt:lpstr>
      <vt:lpstr>Orta düzey soru örnekleri</vt:lpstr>
      <vt:lpstr>İleri düzey soru örnekleri</vt:lpstr>
      <vt:lpstr>Üstün düzey soru örnekleri</vt:lpstr>
      <vt:lpstr>Role-play</vt:lpstr>
      <vt:lpstr>Konuşmanın aşamalarına dair</vt:lpstr>
      <vt:lpstr>Örnek OPI</vt:lpstr>
      <vt:lpstr>PowerPoint Presentation</vt:lpstr>
      <vt:lpstr>PowerPoint Presentation</vt:lpstr>
      <vt:lpstr>Geçersiz OPI</vt:lpstr>
      <vt:lpstr>PowerPoint Presentation</vt:lpstr>
      <vt:lpstr>Değerlendirmeye Alınmayanlar</vt:lpstr>
      <vt:lpstr>Dinlediğiniz için teşekkürler.  Dr. Emine Hoşoğlu Doğan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ACTFL  (Amerika Yabancı Dil Öğretim Konseyi)   OPI    (Sözlü Yeterlik Sınavı)</dc:title>
  <dc:creator>itu</dc:creator>
  <cp:lastModifiedBy>itu</cp:lastModifiedBy>
  <cp:revision>192</cp:revision>
  <dcterms:created xsi:type="dcterms:W3CDTF">2016-11-02T18:01:28Z</dcterms:created>
  <dcterms:modified xsi:type="dcterms:W3CDTF">2016-11-05T08:11:05Z</dcterms:modified>
</cp:coreProperties>
</file>