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6" r:id="rId1"/>
  </p:sldMasterIdLst>
  <p:sldIdLst>
    <p:sldId id="256" r:id="rId2"/>
    <p:sldId id="257" r:id="rId3"/>
    <p:sldId id="260" r:id="rId4"/>
    <p:sldId id="258" r:id="rId5"/>
    <p:sldId id="263" r:id="rId6"/>
    <p:sldId id="265"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D9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21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smtClean="0"/>
              <a:t>11/24/2016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66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smtClean="0"/>
              <a:t>11/24/2016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49468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smtClean="0"/>
              <a:t>11/24/2016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00187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smtClean="0"/>
              <a:t>11/24/2016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smtClean="0"/>
              <a:t>‹#›</a:t>
            </a:fld>
            <a:endParaRPr lang="en-US" dirty="0"/>
          </a:p>
        </p:txBody>
      </p:sp>
    </p:spTree>
    <p:extLst>
      <p:ext uri="{BB962C8B-B14F-4D97-AF65-F5344CB8AC3E}">
        <p14:creationId xmlns:p14="http://schemas.microsoft.com/office/powerpoint/2010/main" val="3232008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smtClean="0"/>
              <a:t>11/24/2016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5114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smtClean="0"/>
              <a:t>11/24/2016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04066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smtClean="0"/>
              <a:t>11/24/2016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2995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smtClean="0"/>
              <a:t>11/24/2016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23356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smtClean="0"/>
              <a:t>11/24/2016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19642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smtClean="0"/>
              <a:t>11/24/2016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88416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smtClean="0"/>
              <a:t>11/24/2016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8075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smtClean="0"/>
              <a:t>11/24/2016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6670"/>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victoria.ac.nz/lals/resources/academicwordlist/sublists/sublist0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AKADEMİK TÜRKÇE</a:t>
            </a:r>
            <a:endParaRPr lang="tr-TR" dirty="0"/>
          </a:p>
        </p:txBody>
      </p:sp>
      <p:sp>
        <p:nvSpPr>
          <p:cNvPr id="4" name="Subtitle 3"/>
          <p:cNvSpPr>
            <a:spLocks noGrp="1"/>
          </p:cNvSpPr>
          <p:nvPr>
            <p:ph type="subTitle" idx="1"/>
          </p:nvPr>
        </p:nvSpPr>
        <p:spPr>
          <a:xfrm>
            <a:off x="1100051" y="4455620"/>
            <a:ext cx="10058400" cy="875659"/>
          </a:xfrm>
        </p:spPr>
        <p:txBody>
          <a:bodyPr>
            <a:normAutofit lnSpcReduction="10000"/>
          </a:bodyPr>
          <a:lstStyle/>
          <a:p>
            <a:pPr algn="r">
              <a:spcBef>
                <a:spcPts val="0"/>
              </a:spcBef>
              <a:spcAft>
                <a:spcPts val="0"/>
              </a:spcAft>
            </a:pPr>
            <a:endParaRPr lang="tr-TR" sz="1600" dirty="0" smtClean="0"/>
          </a:p>
          <a:p>
            <a:pPr algn="r">
              <a:spcBef>
                <a:spcPts val="0"/>
              </a:spcBef>
              <a:spcAft>
                <a:spcPts val="0"/>
              </a:spcAft>
            </a:pPr>
            <a:r>
              <a:rPr lang="tr-TR" sz="1600" dirty="0" smtClean="0"/>
              <a:t>Emine Hoşoğlu doğan</a:t>
            </a:r>
          </a:p>
          <a:p>
            <a:pPr algn="r">
              <a:spcBef>
                <a:spcPts val="0"/>
              </a:spcBef>
              <a:spcAft>
                <a:spcPts val="0"/>
              </a:spcAft>
            </a:pPr>
            <a:r>
              <a:rPr lang="tr-TR" sz="1600" dirty="0" smtClean="0"/>
              <a:t>İstanbul şehir  üniversitesi</a:t>
            </a:r>
          </a:p>
          <a:p>
            <a:pPr algn="r">
              <a:spcBef>
                <a:spcPts val="0"/>
              </a:spcBef>
              <a:spcAft>
                <a:spcPts val="0"/>
              </a:spcAft>
            </a:pPr>
            <a:r>
              <a:rPr lang="tr-TR" sz="1600" dirty="0" smtClean="0"/>
              <a:t>Eylül 2014</a:t>
            </a:r>
          </a:p>
        </p:txBody>
      </p:sp>
    </p:spTree>
    <p:extLst>
      <p:ext uri="{BB962C8B-B14F-4D97-AF65-F5344CB8AC3E}">
        <p14:creationId xmlns:p14="http://schemas.microsoft.com/office/powerpoint/2010/main" val="3356443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49161"/>
            <a:ext cx="10058400" cy="1090742"/>
          </a:xfrm>
        </p:spPr>
        <p:txBody>
          <a:bodyPr/>
          <a:lstStyle/>
          <a:p>
            <a:r>
              <a:rPr lang="tr-TR" dirty="0" smtClean="0"/>
              <a:t>Akademik Amaçlı Türkçe (AAT) Nedir?</a:t>
            </a:r>
            <a:endParaRPr lang="tr-TR" dirty="0"/>
          </a:p>
        </p:txBody>
      </p:sp>
      <p:sp>
        <p:nvSpPr>
          <p:cNvPr id="3" name="Content Placeholder 2"/>
          <p:cNvSpPr>
            <a:spLocks noGrp="1"/>
          </p:cNvSpPr>
          <p:nvPr>
            <p:ph idx="1"/>
          </p:nvPr>
        </p:nvSpPr>
        <p:spPr>
          <a:xfrm>
            <a:off x="1097280" y="1854200"/>
            <a:ext cx="10058400" cy="3835400"/>
          </a:xfrm>
        </p:spPr>
        <p:txBody>
          <a:bodyPr>
            <a:normAutofit fontScale="92500" lnSpcReduction="20000"/>
          </a:bodyPr>
          <a:lstStyle/>
          <a:p>
            <a:pPr marL="0" indent="0">
              <a:lnSpc>
                <a:spcPct val="110000"/>
              </a:lnSpc>
              <a:buNone/>
            </a:pPr>
            <a:r>
              <a:rPr lang="tr-TR" sz="2400" dirty="0" smtClean="0">
                <a:solidFill>
                  <a:schemeClr val="tx1"/>
                </a:solidFill>
              </a:rPr>
              <a:t>Öğrenim görme veya araştırma yapma hedefiyle Türkçe öğrenenlere, ilgili bilgi ve becerileri kazandırmaya yönelik Türkçe eğitimidir.</a:t>
            </a:r>
          </a:p>
          <a:p>
            <a:pPr marL="0" indent="0">
              <a:lnSpc>
                <a:spcPct val="110000"/>
              </a:lnSpc>
              <a:buNone/>
            </a:pPr>
            <a:endParaRPr lang="tr-TR" sz="200" dirty="0" smtClean="0">
              <a:solidFill>
                <a:schemeClr val="tx1"/>
              </a:solidFill>
            </a:endParaRPr>
          </a:p>
          <a:p>
            <a:pPr marL="0" indent="0">
              <a:buNone/>
            </a:pPr>
            <a:r>
              <a:rPr lang="tr-TR" sz="2400" dirty="0" smtClean="0">
                <a:solidFill>
                  <a:schemeClr val="tx1"/>
                </a:solidFill>
              </a:rPr>
              <a:t>Üç farklı Yadot eğitimi: Mesleki amaçlı, genel amaçlı ve akademik amaçlı.</a:t>
            </a:r>
          </a:p>
          <a:p>
            <a:pPr>
              <a:lnSpc>
                <a:spcPct val="120000"/>
              </a:lnSpc>
              <a:buFont typeface="Wingdings" panose="05000000000000000000" pitchFamily="2" charset="2"/>
              <a:buChar char="Ø"/>
            </a:pPr>
            <a:r>
              <a:rPr lang="tr-TR" sz="2400" i="1" dirty="0" smtClean="0">
                <a:solidFill>
                  <a:schemeClr val="tx1"/>
                </a:solidFill>
              </a:rPr>
              <a:t>Genel amaçlı Türkçe</a:t>
            </a:r>
            <a:r>
              <a:rPr lang="tr-TR" sz="2400" dirty="0" smtClean="0">
                <a:solidFill>
                  <a:schemeClr val="tx1"/>
                </a:solidFill>
              </a:rPr>
              <a:t>, konuşma ve dinleme gibi dilin sosyal yönlerini vurgularken AAT, okuma ve yazma gibi formal ve akademik yönünü önceler. </a:t>
            </a:r>
          </a:p>
          <a:p>
            <a:pPr>
              <a:lnSpc>
                <a:spcPct val="120000"/>
              </a:lnSpc>
              <a:buFont typeface="Wingdings" panose="05000000000000000000" pitchFamily="2" charset="2"/>
              <a:buChar char="Ø"/>
            </a:pPr>
            <a:r>
              <a:rPr lang="tr-TR" sz="2400" i="1" dirty="0" smtClean="0">
                <a:solidFill>
                  <a:schemeClr val="tx1"/>
                </a:solidFill>
              </a:rPr>
              <a:t>Mesleki amaçlı Türkçe</a:t>
            </a:r>
            <a:r>
              <a:rPr lang="tr-TR" sz="2400" dirty="0" smtClean="0">
                <a:solidFill>
                  <a:schemeClr val="tx1"/>
                </a:solidFill>
              </a:rPr>
              <a:t>, Türkçenin belli bir disiplinle doğrudan ilgili olan sözcük bilgisi, dilbilgisi yapıları, kullanım kalıpları, metin türleri, konular, söylem ve iletişim türlerine odaklanırken AAT,  aynı başlıklarda hem çok farklı disiplinlere uygulanabilecek bir içerik sunar, hem de daha genel eğitimsel ve sosyal amaçlara hizmet eder.</a:t>
            </a:r>
          </a:p>
        </p:txBody>
      </p:sp>
    </p:spTree>
    <p:extLst>
      <p:ext uri="{BB962C8B-B14F-4D97-AF65-F5344CB8AC3E}">
        <p14:creationId xmlns:p14="http://schemas.microsoft.com/office/powerpoint/2010/main" val="1833399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829733"/>
            <a:ext cx="9601196" cy="783168"/>
          </a:xfrm>
        </p:spPr>
        <p:txBody>
          <a:bodyPr/>
          <a:lstStyle/>
          <a:p>
            <a:r>
              <a:rPr lang="tr-TR" dirty="0" smtClean="0"/>
              <a:t>Akademik hayata katılım alanları</a:t>
            </a:r>
            <a:endParaRPr lang="tr-TR" dirty="0"/>
          </a:p>
        </p:txBody>
      </p:sp>
      <p:sp>
        <p:nvSpPr>
          <p:cNvPr id="3" name="Content Placeholder 2"/>
          <p:cNvSpPr>
            <a:spLocks noGrp="1"/>
          </p:cNvSpPr>
          <p:nvPr>
            <p:ph idx="1"/>
          </p:nvPr>
        </p:nvSpPr>
        <p:spPr>
          <a:xfrm>
            <a:off x="1193802" y="1896532"/>
            <a:ext cx="9601196" cy="3318936"/>
          </a:xfrm>
        </p:spPr>
        <p:txBody>
          <a:bodyPr>
            <a:normAutofit/>
          </a:bodyPr>
          <a:lstStyle/>
          <a:p>
            <a:pPr>
              <a:lnSpc>
                <a:spcPct val="100000"/>
              </a:lnSpc>
            </a:pPr>
            <a:r>
              <a:rPr lang="tr-TR" sz="2200" b="1" dirty="0" smtClean="0">
                <a:solidFill>
                  <a:schemeClr val="tx1"/>
                </a:solidFill>
              </a:rPr>
              <a:t>Sınıf içi</a:t>
            </a:r>
            <a:r>
              <a:rPr lang="tr-TR" sz="2200" dirty="0" smtClean="0">
                <a:solidFill>
                  <a:schemeClr val="tx1"/>
                </a:solidFill>
              </a:rPr>
              <a:t>: Tartışmalar, sunumlar, öğretmen soru-cevap ve geribildirimleri, grup 	çalışmaları, ders dinleme, not alma</a:t>
            </a:r>
          </a:p>
          <a:p>
            <a:pPr>
              <a:lnSpc>
                <a:spcPct val="100000"/>
              </a:lnSpc>
            </a:pPr>
            <a:r>
              <a:rPr lang="tr-TR" sz="2200" b="1" dirty="0" smtClean="0">
                <a:solidFill>
                  <a:schemeClr val="tx1"/>
                </a:solidFill>
              </a:rPr>
              <a:t>İdari</a:t>
            </a:r>
            <a:r>
              <a:rPr lang="tr-TR" sz="2200" dirty="0">
                <a:solidFill>
                  <a:schemeClr val="tx1"/>
                </a:solidFill>
              </a:rPr>
              <a:t>: Derslerle ve okuldaki eğitimle ilgili belgeler, bilgiler, yazışmalar</a:t>
            </a:r>
          </a:p>
          <a:p>
            <a:pPr>
              <a:lnSpc>
                <a:spcPct val="100000"/>
              </a:lnSpc>
            </a:pPr>
            <a:r>
              <a:rPr lang="tr-TR" sz="2200" b="1" dirty="0" smtClean="0">
                <a:solidFill>
                  <a:schemeClr val="tx1"/>
                </a:solidFill>
              </a:rPr>
              <a:t>Araştırma</a:t>
            </a:r>
            <a:r>
              <a:rPr lang="tr-TR" sz="2200" dirty="0" smtClean="0">
                <a:solidFill>
                  <a:schemeClr val="tx1"/>
                </a:solidFill>
              </a:rPr>
              <a:t>: Proje hazırlama, kütüphaneyi kullanma, mülakat yapma, belge tarama, 	nitelikli okuma</a:t>
            </a:r>
          </a:p>
          <a:p>
            <a:r>
              <a:rPr lang="tr-TR" sz="2200" b="1" dirty="0" smtClean="0">
                <a:solidFill>
                  <a:schemeClr val="tx1"/>
                </a:solidFill>
              </a:rPr>
              <a:t>Yazma</a:t>
            </a:r>
            <a:r>
              <a:rPr lang="tr-TR" sz="2200" dirty="0" smtClean="0">
                <a:solidFill>
                  <a:schemeClr val="tx1"/>
                </a:solidFill>
              </a:rPr>
              <a:t>: Ödev, tez, sınav, rapor</a:t>
            </a:r>
          </a:p>
        </p:txBody>
      </p:sp>
    </p:spTree>
    <p:extLst>
      <p:ext uri="{BB962C8B-B14F-4D97-AF65-F5344CB8AC3E}">
        <p14:creationId xmlns:p14="http://schemas.microsoft.com/office/powerpoint/2010/main" val="3930167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685799"/>
            <a:ext cx="10058400" cy="5259495"/>
          </a:xfrm>
        </p:spPr>
        <p:txBody>
          <a:bodyPr>
            <a:normAutofit/>
          </a:bodyPr>
          <a:lstStyle/>
          <a:p>
            <a:pPr>
              <a:lnSpc>
                <a:spcPct val="120000"/>
              </a:lnSpc>
              <a:buFont typeface="Wingdings" panose="05000000000000000000" pitchFamily="2" charset="2"/>
              <a:buChar char="Ø"/>
            </a:pPr>
            <a:r>
              <a:rPr lang="tr-TR" sz="2200" dirty="0">
                <a:solidFill>
                  <a:schemeClr val="tx1"/>
                </a:solidFill>
              </a:rPr>
              <a:t>Akademik Türkçe, </a:t>
            </a:r>
            <a:r>
              <a:rPr lang="tr-TR" sz="2200" dirty="0" smtClean="0">
                <a:solidFill>
                  <a:schemeClr val="tx1"/>
                </a:solidFill>
              </a:rPr>
              <a:t>yalnızca bir </a:t>
            </a:r>
            <a:r>
              <a:rPr lang="tr-TR" sz="2200" dirty="0">
                <a:solidFill>
                  <a:schemeClr val="tx1"/>
                </a:solidFill>
              </a:rPr>
              <a:t>öğretim metodu </a:t>
            </a:r>
            <a:r>
              <a:rPr lang="tr-TR" sz="2200" dirty="0" smtClean="0">
                <a:solidFill>
                  <a:schemeClr val="tx1"/>
                </a:solidFill>
              </a:rPr>
              <a:t>değil, uygulamalı </a:t>
            </a:r>
            <a:r>
              <a:rPr lang="tr-TR" sz="2200" dirty="0">
                <a:solidFill>
                  <a:schemeClr val="tx1"/>
                </a:solidFill>
              </a:rPr>
              <a:t>dilbiliminin de bir </a:t>
            </a:r>
            <a:r>
              <a:rPr lang="tr-TR" sz="2200" dirty="0" smtClean="0">
                <a:solidFill>
                  <a:schemeClr val="tx1"/>
                </a:solidFill>
              </a:rPr>
              <a:t>koludur. AAT eğitimi, şunları içerir:</a:t>
            </a:r>
          </a:p>
          <a:p>
            <a:pPr>
              <a:lnSpc>
                <a:spcPct val="120000"/>
              </a:lnSpc>
              <a:buFont typeface="Wingdings" panose="05000000000000000000" pitchFamily="2" charset="2"/>
              <a:buChar char="Ø"/>
            </a:pPr>
            <a:endParaRPr lang="tr-TR" sz="500" dirty="0">
              <a:solidFill>
                <a:schemeClr val="tx1"/>
              </a:solidFill>
            </a:endParaRPr>
          </a:p>
          <a:p>
            <a:pPr marL="658368" lvl="1" indent="-457200">
              <a:buFont typeface="+mj-lt"/>
              <a:buAutoNum type="alphaLcParenR"/>
            </a:pPr>
            <a:r>
              <a:rPr lang="tr-TR" sz="2200" dirty="0" smtClean="0">
                <a:solidFill>
                  <a:schemeClr val="tx1"/>
                </a:solidFill>
              </a:rPr>
              <a:t>Öğrenci grubunun </a:t>
            </a:r>
            <a:r>
              <a:rPr lang="tr-TR" sz="2200" dirty="0">
                <a:solidFill>
                  <a:schemeClr val="tx1"/>
                </a:solidFill>
              </a:rPr>
              <a:t>a</a:t>
            </a:r>
            <a:r>
              <a:rPr lang="tr-TR" sz="2200" dirty="0" smtClean="0">
                <a:solidFill>
                  <a:schemeClr val="tx1"/>
                </a:solidFill>
              </a:rPr>
              <a:t>kademik dil ihtiyaçlarının analizi (kimler, neden öğreniyorlar, nasıl öğreniyorlar, ne biliyorlar)</a:t>
            </a:r>
          </a:p>
          <a:p>
            <a:pPr marL="658368" lvl="1" indent="-457200">
              <a:buFont typeface="+mj-lt"/>
              <a:buAutoNum type="alphaLcParenR"/>
            </a:pPr>
            <a:r>
              <a:rPr lang="tr-TR" sz="2200" dirty="0" smtClean="0">
                <a:solidFill>
                  <a:schemeClr val="tx1"/>
                </a:solidFill>
              </a:rPr>
              <a:t>Etkili </a:t>
            </a:r>
            <a:r>
              <a:rPr lang="tr-TR" sz="2200" dirty="0">
                <a:solidFill>
                  <a:schemeClr val="tx1"/>
                </a:solidFill>
              </a:rPr>
              <a:t>öğretim </a:t>
            </a:r>
            <a:r>
              <a:rPr lang="tr-TR" sz="2200" dirty="0" smtClean="0">
                <a:solidFill>
                  <a:schemeClr val="tx1"/>
                </a:solidFill>
              </a:rPr>
              <a:t>yöntemleri ile ölçme-değerlendirme yöntemlerinin belirlenmesi </a:t>
            </a:r>
            <a:endParaRPr lang="tr-TR" sz="2200" dirty="0">
              <a:solidFill>
                <a:schemeClr val="tx1"/>
              </a:solidFill>
            </a:endParaRPr>
          </a:p>
          <a:p>
            <a:pPr marL="658368" lvl="1" indent="-457200">
              <a:lnSpc>
                <a:spcPct val="100000"/>
              </a:lnSpc>
              <a:buFont typeface="+mj-lt"/>
              <a:buAutoNum type="alphaLcParenR"/>
            </a:pPr>
            <a:r>
              <a:rPr lang="tr-TR" sz="2200" dirty="0" smtClean="0">
                <a:solidFill>
                  <a:schemeClr val="tx1"/>
                </a:solidFill>
              </a:rPr>
              <a:t>Akademisyenlerin </a:t>
            </a:r>
            <a:r>
              <a:rPr lang="tr-TR" sz="2200" dirty="0">
                <a:solidFill>
                  <a:schemeClr val="tx1"/>
                </a:solidFill>
              </a:rPr>
              <a:t>metinsel </a:t>
            </a:r>
            <a:r>
              <a:rPr lang="tr-TR" sz="2200" dirty="0" smtClean="0">
                <a:solidFill>
                  <a:schemeClr val="tx1"/>
                </a:solidFill>
              </a:rPr>
              <a:t>pratik ve üretimlerinin tanınması (makale</a:t>
            </a:r>
            <a:r>
              <a:rPr lang="tr-TR" sz="2200" dirty="0">
                <a:solidFill>
                  <a:schemeClr val="tx1"/>
                </a:solidFill>
              </a:rPr>
              <a:t>, tez, ders sunusu, </a:t>
            </a:r>
            <a:r>
              <a:rPr lang="tr-TR" sz="2200" dirty="0" smtClean="0">
                <a:solidFill>
                  <a:schemeClr val="tx1"/>
                </a:solidFill>
              </a:rPr>
              <a:t>araştırma, rapor, tartışma..)</a:t>
            </a:r>
            <a:endParaRPr lang="tr-TR" sz="2200" dirty="0">
              <a:solidFill>
                <a:schemeClr val="tx1"/>
              </a:solidFill>
            </a:endParaRPr>
          </a:p>
          <a:p>
            <a:pPr marL="658368" lvl="1" indent="-457200">
              <a:lnSpc>
                <a:spcPct val="100000"/>
              </a:lnSpc>
              <a:buFont typeface="+mj-lt"/>
              <a:buAutoNum type="alphaLcParenR"/>
            </a:pPr>
            <a:r>
              <a:rPr lang="tr-TR" sz="2200" dirty="0">
                <a:solidFill>
                  <a:schemeClr val="tx1"/>
                </a:solidFill>
              </a:rPr>
              <a:t>Akademik </a:t>
            </a:r>
            <a:r>
              <a:rPr lang="tr-TR" sz="2200" dirty="0" smtClean="0">
                <a:solidFill>
                  <a:schemeClr val="tx1"/>
                </a:solidFill>
              </a:rPr>
              <a:t>metin türlerinin yapısal analizi: 1) dilbilimsel </a:t>
            </a:r>
            <a:r>
              <a:rPr lang="tr-TR" sz="2200" dirty="0">
                <a:solidFill>
                  <a:schemeClr val="tx1"/>
                </a:solidFill>
              </a:rPr>
              <a:t>(cümle yapıları, sözcük </a:t>
            </a:r>
            <a:r>
              <a:rPr lang="tr-TR" sz="2200" dirty="0" smtClean="0">
                <a:solidFill>
                  <a:schemeClr val="tx1"/>
                </a:solidFill>
              </a:rPr>
              <a:t>grupları, örn: sözlü korpus MICASE) 2) </a:t>
            </a:r>
            <a:r>
              <a:rPr lang="tr-TR" sz="2200" dirty="0">
                <a:solidFill>
                  <a:schemeClr val="tx1"/>
                </a:solidFill>
              </a:rPr>
              <a:t>söylemsel </a:t>
            </a:r>
            <a:r>
              <a:rPr lang="tr-TR" sz="2200" dirty="0" smtClean="0">
                <a:solidFill>
                  <a:schemeClr val="tx1"/>
                </a:solidFill>
              </a:rPr>
              <a:t>(metin ile yazarı/okuyucusu/ dinleyicisi </a:t>
            </a:r>
            <a:r>
              <a:rPr lang="tr-TR" sz="2200" dirty="0">
                <a:solidFill>
                  <a:schemeClr val="tx1"/>
                </a:solidFill>
              </a:rPr>
              <a:t>arasındaki </a:t>
            </a:r>
            <a:r>
              <a:rPr lang="tr-TR" sz="2200" dirty="0" smtClean="0">
                <a:solidFill>
                  <a:schemeClr val="tx1"/>
                </a:solidFill>
              </a:rPr>
              <a:t>ilişki, örn: yazım tarzı, Chang and Swales) </a:t>
            </a:r>
          </a:p>
          <a:p>
            <a:pPr marL="658368" lvl="1" indent="-457200">
              <a:lnSpc>
                <a:spcPct val="100000"/>
              </a:lnSpc>
              <a:buFont typeface="+mj-lt"/>
              <a:buAutoNum type="alphaLcParenR"/>
            </a:pPr>
            <a:r>
              <a:rPr lang="tr-TR" sz="2200" dirty="0" smtClean="0">
                <a:solidFill>
                  <a:schemeClr val="tx1"/>
                </a:solidFill>
              </a:rPr>
              <a:t>Yazılı, sözlü ve görsel metinleri anlamaya yönelik </a:t>
            </a:r>
            <a:r>
              <a:rPr lang="tr-TR" sz="2200" i="1" dirty="0" smtClean="0">
                <a:solidFill>
                  <a:schemeClr val="tx1"/>
                </a:solidFill>
              </a:rPr>
              <a:t>Akademik</a:t>
            </a:r>
            <a:r>
              <a:rPr lang="tr-TR" sz="2200" dirty="0" smtClean="0">
                <a:solidFill>
                  <a:schemeClr val="tx1"/>
                </a:solidFill>
              </a:rPr>
              <a:t> </a:t>
            </a:r>
            <a:r>
              <a:rPr lang="tr-TR" sz="2200" i="1" dirty="0" smtClean="0">
                <a:solidFill>
                  <a:schemeClr val="tx1"/>
                </a:solidFill>
              </a:rPr>
              <a:t>Sözcük Derlemi</a:t>
            </a:r>
            <a:endParaRPr lang="tr-TR" dirty="0"/>
          </a:p>
        </p:txBody>
      </p:sp>
    </p:spTree>
    <p:extLst>
      <p:ext uri="{BB962C8B-B14F-4D97-AF65-F5344CB8AC3E}">
        <p14:creationId xmlns:p14="http://schemas.microsoft.com/office/powerpoint/2010/main" val="2613542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04319"/>
            <a:ext cx="10058400" cy="845510"/>
          </a:xfrm>
        </p:spPr>
        <p:txBody>
          <a:bodyPr>
            <a:normAutofit/>
          </a:bodyPr>
          <a:lstStyle/>
          <a:p>
            <a:r>
              <a:rPr lang="tr-TR" dirty="0" smtClean="0"/>
              <a:t>Korpus / Derlem</a:t>
            </a:r>
            <a:endParaRPr lang="tr-TR" dirty="0"/>
          </a:p>
        </p:txBody>
      </p:sp>
      <p:sp>
        <p:nvSpPr>
          <p:cNvPr id="3" name="Content Placeholder 2"/>
          <p:cNvSpPr>
            <a:spLocks noGrp="1"/>
          </p:cNvSpPr>
          <p:nvPr>
            <p:ph idx="1"/>
          </p:nvPr>
        </p:nvSpPr>
        <p:spPr>
          <a:xfrm>
            <a:off x="1097280" y="1386840"/>
            <a:ext cx="10058400" cy="5275514"/>
          </a:xfrm>
        </p:spPr>
        <p:txBody>
          <a:bodyPr>
            <a:normAutofit fontScale="92500" lnSpcReduction="10000"/>
          </a:bodyPr>
          <a:lstStyle/>
          <a:p>
            <a:pPr>
              <a:lnSpc>
                <a:spcPct val="100000"/>
              </a:lnSpc>
            </a:pPr>
            <a:r>
              <a:rPr lang="tr-TR" sz="2400" dirty="0" smtClean="0">
                <a:solidFill>
                  <a:schemeClr val="tx1"/>
                </a:solidFill>
              </a:rPr>
              <a:t>Korpus, dilbilimsel çalışmalarda kullanılmak üzere toplanmış doğal metinler bütünüdür. Sözlü veya yazılı genel </a:t>
            </a:r>
            <a:r>
              <a:rPr lang="tr-TR" sz="2400" dirty="0" err="1" smtClean="0">
                <a:solidFill>
                  <a:schemeClr val="tx1"/>
                </a:solidFill>
              </a:rPr>
              <a:t>korpuslar</a:t>
            </a:r>
            <a:r>
              <a:rPr lang="tr-TR" sz="2400" dirty="0" smtClean="0">
                <a:solidFill>
                  <a:schemeClr val="tx1"/>
                </a:solidFill>
              </a:rPr>
              <a:t> ve kapsamı ve içeriği özel </a:t>
            </a:r>
            <a:r>
              <a:rPr lang="tr-TR" sz="2400" dirty="0" err="1" smtClean="0">
                <a:solidFill>
                  <a:schemeClr val="tx1"/>
                </a:solidFill>
              </a:rPr>
              <a:t>korpuslar</a:t>
            </a:r>
            <a:r>
              <a:rPr lang="tr-TR" sz="2400" dirty="0" smtClean="0">
                <a:solidFill>
                  <a:schemeClr val="tx1"/>
                </a:solidFill>
              </a:rPr>
              <a:t> vardır. Bunlardan yola çıkılarak sözcük listeleri oluşturulabilir.</a:t>
            </a:r>
            <a:r>
              <a:rPr lang="tr-TR" sz="2400" i="1" dirty="0">
                <a:solidFill>
                  <a:schemeClr val="tx1"/>
                </a:solidFill>
              </a:rPr>
              <a:t> </a:t>
            </a:r>
            <a:endParaRPr lang="tr-TR" sz="2400" i="1" dirty="0" smtClean="0">
              <a:solidFill>
                <a:schemeClr val="tx1"/>
              </a:solidFill>
            </a:endParaRPr>
          </a:p>
          <a:p>
            <a:pPr>
              <a:lnSpc>
                <a:spcPct val="100000"/>
              </a:lnSpc>
            </a:pPr>
            <a:r>
              <a:rPr lang="tr-TR" sz="2400" i="1" dirty="0" smtClean="0">
                <a:solidFill>
                  <a:schemeClr val="tx1"/>
                </a:solidFill>
              </a:rPr>
              <a:t>Yazılı </a:t>
            </a:r>
            <a:r>
              <a:rPr lang="tr-TR" sz="2400" i="1" dirty="0">
                <a:solidFill>
                  <a:schemeClr val="tx1"/>
                </a:solidFill>
              </a:rPr>
              <a:t>Türkçenin Sözcük </a:t>
            </a:r>
            <a:r>
              <a:rPr lang="tr-TR" sz="2400" i="1" dirty="0" smtClean="0">
                <a:solidFill>
                  <a:schemeClr val="tx1"/>
                </a:solidFill>
              </a:rPr>
              <a:t>Sıklığı Sözlüğü </a:t>
            </a:r>
            <a:r>
              <a:rPr lang="tr-TR" sz="2400" dirty="0">
                <a:solidFill>
                  <a:schemeClr val="tx1"/>
                </a:solidFill>
              </a:rPr>
              <a:t>(Göz, 2003</a:t>
            </a:r>
            <a:r>
              <a:rPr lang="tr-TR" sz="2400" dirty="0" smtClean="0">
                <a:solidFill>
                  <a:schemeClr val="tx1"/>
                </a:solidFill>
              </a:rPr>
              <a:t>)</a:t>
            </a:r>
            <a:r>
              <a:rPr lang="tr-TR" sz="2400" i="1" dirty="0" smtClean="0">
                <a:solidFill>
                  <a:schemeClr val="tx1"/>
                </a:solidFill>
              </a:rPr>
              <a:t>, Türkçe </a:t>
            </a:r>
            <a:r>
              <a:rPr lang="tr-TR" sz="2400" i="1" dirty="0">
                <a:solidFill>
                  <a:schemeClr val="tx1"/>
                </a:solidFill>
              </a:rPr>
              <a:t>Ulusal Derlemi </a:t>
            </a:r>
            <a:r>
              <a:rPr lang="tr-TR" sz="2400" dirty="0">
                <a:solidFill>
                  <a:schemeClr val="tx1"/>
                </a:solidFill>
              </a:rPr>
              <a:t>(TUD</a:t>
            </a:r>
            <a:r>
              <a:rPr lang="tr-TR" sz="2400" dirty="0" smtClean="0">
                <a:solidFill>
                  <a:schemeClr val="tx1"/>
                </a:solidFill>
              </a:rPr>
              <a:t>),</a:t>
            </a:r>
            <a:r>
              <a:rPr lang="tr-TR" sz="2400" i="1" dirty="0" smtClean="0">
                <a:solidFill>
                  <a:schemeClr val="tx1"/>
                </a:solidFill>
              </a:rPr>
              <a:t> </a:t>
            </a:r>
            <a:r>
              <a:rPr lang="tr-TR" sz="2400" i="1" dirty="0">
                <a:solidFill>
                  <a:schemeClr val="tx1"/>
                </a:solidFill>
              </a:rPr>
              <a:t>Türkçe Kurgusal </a:t>
            </a:r>
            <a:r>
              <a:rPr lang="tr-TR" sz="2400" i="1" dirty="0" smtClean="0">
                <a:solidFill>
                  <a:schemeClr val="tx1"/>
                </a:solidFill>
              </a:rPr>
              <a:t>Metinler Derlemi,</a:t>
            </a:r>
            <a:r>
              <a:rPr lang="tr-TR" sz="2400" i="1" dirty="0">
                <a:solidFill>
                  <a:schemeClr val="tx1"/>
                </a:solidFill>
              </a:rPr>
              <a:t> Türkçe Süreli Yayınlar </a:t>
            </a:r>
            <a:r>
              <a:rPr lang="tr-TR" sz="2400" i="1" dirty="0" smtClean="0">
                <a:solidFill>
                  <a:schemeClr val="tx1"/>
                </a:solidFill>
              </a:rPr>
              <a:t>Derlemi, </a:t>
            </a:r>
            <a:r>
              <a:rPr lang="tr-TR" sz="2400" i="1" dirty="0">
                <a:solidFill>
                  <a:schemeClr val="tx1"/>
                </a:solidFill>
              </a:rPr>
              <a:t>Türkçe Ders </a:t>
            </a:r>
            <a:r>
              <a:rPr lang="tr-TR" sz="2400" i="1" dirty="0" smtClean="0">
                <a:solidFill>
                  <a:schemeClr val="tx1"/>
                </a:solidFill>
              </a:rPr>
              <a:t>Kitapları Derlemi. </a:t>
            </a:r>
          </a:p>
          <a:p>
            <a:pPr>
              <a:lnSpc>
                <a:spcPct val="100000"/>
              </a:lnSpc>
            </a:pPr>
            <a:r>
              <a:rPr lang="tr-TR" sz="2400" b="1" dirty="0" smtClean="0">
                <a:solidFill>
                  <a:schemeClr val="tx1"/>
                </a:solidFill>
              </a:rPr>
              <a:t>Akademik Sözcük Derlemi</a:t>
            </a:r>
            <a:r>
              <a:rPr lang="tr-TR" sz="2400" dirty="0" smtClean="0">
                <a:solidFill>
                  <a:schemeClr val="tx1"/>
                </a:solidFill>
              </a:rPr>
              <a:t>, farklı disiplinlere ait akademik metinler taranarak kullanım sıklığına göre sınıflandırılmış akademik sözcük listesidir. Bu tür metinlerin yüzde onunu oluşturur. Örnek, Coxhead. </a:t>
            </a:r>
          </a:p>
          <a:p>
            <a:pPr>
              <a:lnSpc>
                <a:spcPct val="100000"/>
              </a:lnSpc>
            </a:pPr>
            <a:r>
              <a:rPr lang="tr-TR" sz="2400" dirty="0">
                <a:solidFill>
                  <a:schemeClr val="tx1"/>
                </a:solidFill>
                <a:hlinkClick r:id="rId2"/>
              </a:rPr>
              <a:t>http://</a:t>
            </a:r>
            <a:r>
              <a:rPr lang="tr-TR" sz="2400" dirty="0" smtClean="0">
                <a:solidFill>
                  <a:schemeClr val="tx1"/>
                </a:solidFill>
                <a:hlinkClick r:id="rId2"/>
              </a:rPr>
              <a:t>www.victoria.ac.nz/lals/resources/academicwordlist/sublists/sublist01</a:t>
            </a:r>
            <a:endParaRPr lang="tr-TR" sz="2400" dirty="0" smtClean="0">
              <a:solidFill>
                <a:schemeClr val="tx1"/>
              </a:solidFill>
            </a:endParaRPr>
          </a:p>
          <a:p>
            <a:pPr>
              <a:lnSpc>
                <a:spcPct val="100000"/>
              </a:lnSpc>
            </a:pPr>
            <a:r>
              <a:rPr lang="tr-TR" sz="2400" dirty="0">
                <a:solidFill>
                  <a:schemeClr val="tx1"/>
                </a:solidFill>
              </a:rPr>
              <a:t>Bu sözcükleri hedefleyen çalışmalar (ayrı kitap, ders kitabında bölüm veya çalışma kağıtları şeklinde) akademik dil becerilerinin kazandırıldığı orta yüksek-ileri düzey dil dersine entegre edilmelidir. Derste hedef dilden hedef dile bir sözlük kullanılmalıdır. Yeni sözcükler not edilmeli, farklı örnek cümleler türetilmeli ve bu sözcükler aktif olarak yazı ödevlerinde kullanılmalı. (bak, Porter)</a:t>
            </a:r>
            <a:endParaRPr lang="tr-TR" sz="2400" b="1" dirty="0">
              <a:solidFill>
                <a:schemeClr val="tx1"/>
              </a:solidFill>
            </a:endParaRPr>
          </a:p>
          <a:p>
            <a:pPr>
              <a:lnSpc>
                <a:spcPct val="100000"/>
              </a:lnSpc>
            </a:pPr>
            <a:endParaRPr lang="tr-TR" sz="2200" dirty="0">
              <a:solidFill>
                <a:schemeClr val="tx1"/>
              </a:solidFill>
            </a:endParaRPr>
          </a:p>
          <a:p>
            <a:pPr>
              <a:lnSpc>
                <a:spcPct val="100000"/>
              </a:lnSpc>
            </a:pPr>
            <a:endParaRPr lang="tr-TR" sz="2200" dirty="0">
              <a:solidFill>
                <a:schemeClr val="tx1"/>
              </a:solidFill>
            </a:endParaRPr>
          </a:p>
        </p:txBody>
      </p:sp>
    </p:spTree>
    <p:extLst>
      <p:ext uri="{BB962C8B-B14F-4D97-AF65-F5344CB8AC3E}">
        <p14:creationId xmlns:p14="http://schemas.microsoft.com/office/powerpoint/2010/main" val="2316474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96963" y="711200"/>
            <a:ext cx="10058400" cy="5079999"/>
          </a:xfrm>
          <a:prstGeom prst="rect">
            <a:avLst/>
          </a:prstGeom>
        </p:spPr>
      </p:pic>
    </p:spTree>
    <p:extLst>
      <p:ext uri="{BB962C8B-B14F-4D97-AF65-F5344CB8AC3E}">
        <p14:creationId xmlns:p14="http://schemas.microsoft.com/office/powerpoint/2010/main" val="357772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092254"/>
          </a:xfrm>
        </p:spPr>
        <p:txBody>
          <a:bodyPr/>
          <a:lstStyle/>
          <a:p>
            <a:r>
              <a:rPr lang="tr-TR" dirty="0" smtClean="0"/>
              <a:t>Akademik Türkçede Hedefler</a:t>
            </a:r>
            <a:endParaRPr lang="tr-TR" dirty="0"/>
          </a:p>
        </p:txBody>
      </p:sp>
      <p:sp>
        <p:nvSpPr>
          <p:cNvPr id="3" name="Content Placeholder 2"/>
          <p:cNvSpPr>
            <a:spLocks noGrp="1"/>
          </p:cNvSpPr>
          <p:nvPr>
            <p:ph idx="1"/>
          </p:nvPr>
        </p:nvSpPr>
        <p:spPr>
          <a:xfrm>
            <a:off x="1097280" y="1845733"/>
            <a:ext cx="10058400" cy="4424437"/>
          </a:xfrm>
        </p:spPr>
        <p:txBody>
          <a:bodyPr>
            <a:normAutofit/>
          </a:bodyPr>
          <a:lstStyle/>
          <a:p>
            <a:pPr>
              <a:buFont typeface="Wingdings" panose="05000000000000000000" pitchFamily="2" charset="2"/>
              <a:buChar char="Ø"/>
            </a:pPr>
            <a:r>
              <a:rPr lang="tr-TR" b="1" dirty="0">
                <a:solidFill>
                  <a:schemeClr val="tx1"/>
                </a:solidFill>
              </a:rPr>
              <a:t>Akademik Sözcük </a:t>
            </a:r>
            <a:r>
              <a:rPr lang="tr-TR" b="1" dirty="0" smtClean="0">
                <a:solidFill>
                  <a:schemeClr val="tx1"/>
                </a:solidFill>
              </a:rPr>
              <a:t>bilgisi</a:t>
            </a:r>
          </a:p>
          <a:p>
            <a:pPr>
              <a:buFont typeface="Wingdings" panose="05000000000000000000" pitchFamily="2" charset="2"/>
              <a:buChar char="Ø"/>
            </a:pPr>
            <a:r>
              <a:rPr lang="tr-TR" b="1" dirty="0" smtClean="0">
                <a:solidFill>
                  <a:schemeClr val="tx1"/>
                </a:solidFill>
              </a:rPr>
              <a:t>Eleştirel </a:t>
            </a:r>
            <a:r>
              <a:rPr lang="tr-TR" b="1" dirty="0">
                <a:solidFill>
                  <a:schemeClr val="tx1"/>
                </a:solidFill>
              </a:rPr>
              <a:t>Okuma</a:t>
            </a:r>
            <a:r>
              <a:rPr lang="tr-TR" dirty="0">
                <a:solidFill>
                  <a:schemeClr val="tx1"/>
                </a:solidFill>
              </a:rPr>
              <a:t>: F</a:t>
            </a:r>
            <a:r>
              <a:rPr lang="tr-TR" dirty="0" smtClean="0">
                <a:solidFill>
                  <a:schemeClr val="tx1"/>
                </a:solidFill>
              </a:rPr>
              <a:t>arklı </a:t>
            </a:r>
            <a:r>
              <a:rPr lang="tr-TR" dirty="0">
                <a:solidFill>
                  <a:schemeClr val="tx1"/>
                </a:solidFill>
              </a:rPr>
              <a:t>metin türlerinin özelliklerini öğrenme, </a:t>
            </a:r>
            <a:r>
              <a:rPr lang="tr-TR" dirty="0" smtClean="0">
                <a:solidFill>
                  <a:schemeClr val="tx1"/>
                </a:solidFill>
              </a:rPr>
              <a:t>teori </a:t>
            </a:r>
            <a:r>
              <a:rPr lang="tr-TR" dirty="0">
                <a:solidFill>
                  <a:schemeClr val="tx1"/>
                </a:solidFill>
              </a:rPr>
              <a:t>ile önerme arasındaki farkı seçme, seçici okuma ve not alma stratejileri </a:t>
            </a:r>
            <a:r>
              <a:rPr lang="tr-TR" dirty="0" smtClean="0">
                <a:solidFill>
                  <a:schemeClr val="tx1"/>
                </a:solidFill>
              </a:rPr>
              <a:t>geliştirme, yan </a:t>
            </a:r>
            <a:r>
              <a:rPr lang="tr-TR" dirty="0">
                <a:solidFill>
                  <a:schemeClr val="tx1"/>
                </a:solidFill>
              </a:rPr>
              <a:t>fikirleri ve satır aralarını yakalama, tasvirleri algılama, anlatıcının ve yazarın pozisyonunu </a:t>
            </a:r>
            <a:r>
              <a:rPr lang="tr-TR" dirty="0" smtClean="0">
                <a:solidFill>
                  <a:schemeClr val="tx1"/>
                </a:solidFill>
              </a:rPr>
              <a:t>kavrama, şekil ve içerikte tutarsızlıkları bulma</a:t>
            </a:r>
          </a:p>
          <a:p>
            <a:pPr>
              <a:buFont typeface="Wingdings" panose="05000000000000000000" pitchFamily="2" charset="2"/>
              <a:buChar char="Ø"/>
            </a:pPr>
            <a:r>
              <a:rPr lang="tr-TR" b="1" dirty="0" smtClean="0">
                <a:solidFill>
                  <a:schemeClr val="tx1"/>
                </a:solidFill>
              </a:rPr>
              <a:t>Konuşma</a:t>
            </a:r>
            <a:r>
              <a:rPr lang="tr-TR" b="1" dirty="0">
                <a:solidFill>
                  <a:schemeClr val="tx1"/>
                </a:solidFill>
              </a:rPr>
              <a:t>, Tartışma</a:t>
            </a:r>
            <a:r>
              <a:rPr lang="tr-TR" dirty="0">
                <a:solidFill>
                  <a:schemeClr val="tx1"/>
                </a:solidFill>
              </a:rPr>
              <a:t>: Hitabet, diksiyon, münazara (karşıt görüş geliştirme</a:t>
            </a:r>
            <a:r>
              <a:rPr lang="tr-TR" dirty="0" smtClean="0">
                <a:solidFill>
                  <a:schemeClr val="tx1"/>
                </a:solidFill>
              </a:rPr>
              <a:t>), sunum becerileri</a:t>
            </a:r>
            <a:endParaRPr lang="tr-TR" dirty="0">
              <a:solidFill>
                <a:schemeClr val="tx1"/>
              </a:solidFill>
            </a:endParaRPr>
          </a:p>
          <a:p>
            <a:pPr>
              <a:lnSpc>
                <a:spcPct val="100000"/>
              </a:lnSpc>
              <a:buFont typeface="Wingdings" panose="05000000000000000000" pitchFamily="2" charset="2"/>
              <a:buChar char="Ø"/>
            </a:pPr>
            <a:r>
              <a:rPr lang="tr-TR" b="1" dirty="0">
                <a:solidFill>
                  <a:schemeClr val="tx1"/>
                </a:solidFill>
              </a:rPr>
              <a:t>Akademik </a:t>
            </a:r>
            <a:r>
              <a:rPr lang="tr-TR" b="1" dirty="0" smtClean="0">
                <a:solidFill>
                  <a:schemeClr val="tx1"/>
                </a:solidFill>
              </a:rPr>
              <a:t>Yazı:</a:t>
            </a:r>
            <a:r>
              <a:rPr lang="tr-TR" dirty="0" smtClean="0">
                <a:solidFill>
                  <a:schemeClr val="tx1"/>
                </a:solidFill>
              </a:rPr>
              <a:t> </a:t>
            </a:r>
            <a:r>
              <a:rPr lang="tr-TR" dirty="0">
                <a:solidFill>
                  <a:schemeClr val="tx1"/>
                </a:solidFill>
              </a:rPr>
              <a:t>Kurgusal ve kurgusal olmayan farklı metin türlerinde </a:t>
            </a:r>
            <a:r>
              <a:rPr lang="tr-TR" dirty="0" smtClean="0">
                <a:solidFill>
                  <a:schemeClr val="tx1"/>
                </a:solidFill>
              </a:rPr>
              <a:t>uygun dilde yazabilme </a:t>
            </a:r>
            <a:r>
              <a:rPr lang="tr-TR" dirty="0">
                <a:solidFill>
                  <a:schemeClr val="tx1"/>
                </a:solidFill>
              </a:rPr>
              <a:t>(hikaye, resmi yazışma..), bilgilendirici, tartışmacı, araştırmacı anlatımla yazı pratikleri (rapor, makale, haber..), </a:t>
            </a:r>
            <a:r>
              <a:rPr lang="tr-TR" dirty="0" smtClean="0">
                <a:solidFill>
                  <a:schemeClr val="tx1"/>
                </a:solidFill>
              </a:rPr>
              <a:t>kaynak gösterme, paragraf </a:t>
            </a:r>
            <a:r>
              <a:rPr lang="tr-TR" dirty="0">
                <a:solidFill>
                  <a:schemeClr val="tx1"/>
                </a:solidFill>
              </a:rPr>
              <a:t>ve metin özetleme, değerlendirme, </a:t>
            </a:r>
            <a:r>
              <a:rPr lang="tr-TR" dirty="0" smtClean="0">
                <a:solidFill>
                  <a:schemeClr val="tx1"/>
                </a:solidFill>
              </a:rPr>
              <a:t>eleştirme</a:t>
            </a:r>
          </a:p>
          <a:p>
            <a:pPr>
              <a:lnSpc>
                <a:spcPct val="100000"/>
              </a:lnSpc>
              <a:buFont typeface="Wingdings" panose="05000000000000000000" pitchFamily="2" charset="2"/>
              <a:buChar char="Ø"/>
            </a:pPr>
            <a:r>
              <a:rPr lang="tr-TR" b="1" dirty="0" smtClean="0">
                <a:solidFill>
                  <a:schemeClr val="tx1"/>
                </a:solidFill>
              </a:rPr>
              <a:t>Genel </a:t>
            </a:r>
            <a:r>
              <a:rPr lang="tr-TR" b="1" dirty="0">
                <a:solidFill>
                  <a:schemeClr val="tx1"/>
                </a:solidFill>
              </a:rPr>
              <a:t>Akademik Beceriler: </a:t>
            </a:r>
            <a:r>
              <a:rPr lang="tr-TR" dirty="0">
                <a:solidFill>
                  <a:schemeClr val="tx1"/>
                </a:solidFill>
              </a:rPr>
              <a:t>Kütüphane kullanımını geliştirme, araştırma yürütme (anket, mülakat, video, laboratuar), düşünceyi </a:t>
            </a:r>
            <a:r>
              <a:rPr lang="tr-TR" dirty="0" smtClean="0">
                <a:solidFill>
                  <a:schemeClr val="tx1"/>
                </a:solidFill>
              </a:rPr>
              <a:t>geliştirme ve organize </a:t>
            </a:r>
            <a:r>
              <a:rPr lang="tr-TR" dirty="0">
                <a:solidFill>
                  <a:schemeClr val="tx1"/>
                </a:solidFill>
              </a:rPr>
              <a:t>etme </a:t>
            </a:r>
            <a:r>
              <a:rPr lang="tr-TR" dirty="0" smtClean="0">
                <a:solidFill>
                  <a:schemeClr val="tx1"/>
                </a:solidFill>
              </a:rPr>
              <a:t>yollarını öğrenme, </a:t>
            </a:r>
            <a:r>
              <a:rPr lang="tr-TR" dirty="0">
                <a:solidFill>
                  <a:schemeClr val="tx1"/>
                </a:solidFill>
              </a:rPr>
              <a:t>güncel kültür ve Türk </a:t>
            </a:r>
            <a:r>
              <a:rPr lang="tr-TR" dirty="0" smtClean="0">
                <a:solidFill>
                  <a:schemeClr val="tx1"/>
                </a:solidFill>
              </a:rPr>
              <a:t>kültürü bilgisi</a:t>
            </a:r>
            <a:endParaRPr lang="tr-TR" dirty="0">
              <a:solidFill>
                <a:schemeClr val="tx1"/>
              </a:solidFill>
            </a:endParaRPr>
          </a:p>
        </p:txBody>
      </p:sp>
    </p:spTree>
    <p:extLst>
      <p:ext uri="{BB962C8B-B14F-4D97-AF65-F5344CB8AC3E}">
        <p14:creationId xmlns:p14="http://schemas.microsoft.com/office/powerpoint/2010/main" val="2625139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1004</TotalTime>
  <Words>567</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Wingdings</vt:lpstr>
      <vt:lpstr>Retrospect</vt:lpstr>
      <vt:lpstr>AKADEMİK TÜRKÇE</vt:lpstr>
      <vt:lpstr>Akademik Amaçlı Türkçe (AAT) Nedir?</vt:lpstr>
      <vt:lpstr>Akademik hayata katılım alanları</vt:lpstr>
      <vt:lpstr>PowerPoint Presentation</vt:lpstr>
      <vt:lpstr>Korpus / Derlem</vt:lpstr>
      <vt:lpstr>PowerPoint Presentation</vt:lpstr>
      <vt:lpstr>Akademik Türkçede Hedefler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AKADEMİK TÜRKÇE</dc:title>
  <dc:creator>Emine Hosoglu</dc:creator>
  <cp:lastModifiedBy>itu</cp:lastModifiedBy>
  <cp:revision>131</cp:revision>
  <dcterms:created xsi:type="dcterms:W3CDTF">2014-09-12T09:15:19Z</dcterms:created>
  <dcterms:modified xsi:type="dcterms:W3CDTF">2016-11-24T13:48:46Z</dcterms:modified>
</cp:coreProperties>
</file>