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46"/>
  </p:notesMasterIdLst>
  <p:sldIdLst>
    <p:sldId id="256" r:id="rId2"/>
    <p:sldId id="293" r:id="rId3"/>
    <p:sldId id="294" r:id="rId4"/>
    <p:sldId id="291" r:id="rId5"/>
    <p:sldId id="292" r:id="rId6"/>
    <p:sldId id="296" r:id="rId7"/>
    <p:sldId id="297" r:id="rId8"/>
    <p:sldId id="288" r:id="rId9"/>
    <p:sldId id="289" r:id="rId10"/>
    <p:sldId id="317" r:id="rId11"/>
    <p:sldId id="321" r:id="rId12"/>
    <p:sldId id="320" r:id="rId13"/>
    <p:sldId id="318" r:id="rId14"/>
    <p:sldId id="298" r:id="rId15"/>
    <p:sldId id="299" r:id="rId16"/>
    <p:sldId id="257" r:id="rId17"/>
    <p:sldId id="258" r:id="rId18"/>
    <p:sldId id="311" r:id="rId19"/>
    <p:sldId id="313" r:id="rId20"/>
    <p:sldId id="310" r:id="rId21"/>
    <p:sldId id="301" r:id="rId22"/>
    <p:sldId id="302" r:id="rId23"/>
    <p:sldId id="303" r:id="rId24"/>
    <p:sldId id="304" r:id="rId25"/>
    <p:sldId id="306" r:id="rId26"/>
    <p:sldId id="307" r:id="rId27"/>
    <p:sldId id="308" r:id="rId28"/>
    <p:sldId id="278" r:id="rId29"/>
    <p:sldId id="279" r:id="rId30"/>
    <p:sldId id="280" r:id="rId31"/>
    <p:sldId id="281" r:id="rId32"/>
    <p:sldId id="262" r:id="rId33"/>
    <p:sldId id="263" r:id="rId34"/>
    <p:sldId id="264" r:id="rId35"/>
    <p:sldId id="265" r:id="rId36"/>
    <p:sldId id="315" r:id="rId37"/>
    <p:sldId id="316" r:id="rId38"/>
    <p:sldId id="282" r:id="rId39"/>
    <p:sldId id="300" r:id="rId40"/>
    <p:sldId id="283" r:id="rId41"/>
    <p:sldId id="284" r:id="rId42"/>
    <p:sldId id="285" r:id="rId43"/>
    <p:sldId id="286" r:id="rId44"/>
    <p:sldId id="287"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899A58-BFC6-4A5A-991A-E97BF7FD76DD}" type="datetimeFigureOut">
              <a:rPr lang="tr-TR" smtClean="0"/>
              <a:t>28.11.2016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7AC4F0-F0E9-4F36-B1DD-19D6F590FBBA}" type="slidenum">
              <a:rPr lang="tr-TR" smtClean="0"/>
              <a:t>‹#›</a:t>
            </a:fld>
            <a:endParaRPr lang="tr-TR"/>
          </a:p>
        </p:txBody>
      </p:sp>
    </p:spTree>
    <p:extLst>
      <p:ext uri="{BB962C8B-B14F-4D97-AF65-F5344CB8AC3E}">
        <p14:creationId xmlns:p14="http://schemas.microsoft.com/office/powerpoint/2010/main" val="340886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E7AC4F0-F0E9-4F36-B1DD-19D6F590FBBA}" type="slidenum">
              <a:rPr lang="tr-TR" smtClean="0"/>
              <a:t>2</a:t>
            </a:fld>
            <a:endParaRPr lang="tr-TR"/>
          </a:p>
        </p:txBody>
      </p:sp>
    </p:spTree>
    <p:extLst>
      <p:ext uri="{BB962C8B-B14F-4D97-AF65-F5344CB8AC3E}">
        <p14:creationId xmlns:p14="http://schemas.microsoft.com/office/powerpoint/2010/main" val="4138073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8FBD053F-BB47-4B32-A30A-BBFE31BC1545}" type="datetime1">
              <a:rPr lang="tr-TR" smtClean="0"/>
              <a:t>28.11.2016</a:t>
            </a:fld>
            <a:endParaRPr lang="tr-TR"/>
          </a:p>
        </p:txBody>
      </p:sp>
      <p:sp>
        <p:nvSpPr>
          <p:cNvPr id="19" name="Footer Placeholder 18"/>
          <p:cNvSpPr>
            <a:spLocks noGrp="1"/>
          </p:cNvSpPr>
          <p:nvPr>
            <p:ph type="ftr" sz="quarter" idx="11"/>
          </p:nvPr>
        </p:nvSpPr>
        <p:spPr/>
        <p:txBody>
          <a:bodyPr/>
          <a:lstStyle/>
          <a:p>
            <a:r>
              <a:rPr lang="tr-TR" smtClean="0"/>
              <a:t>İstanbul Şehir Üniversitesi,                                                                                      (9 Aralık 2016)</a:t>
            </a:r>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84579A7-90BD-4ACF-A4C1-2FD2B67EF3BE}" type="datetime1">
              <a:rPr lang="tr-TR" smtClean="0"/>
              <a:t>28.11.2016</a:t>
            </a:fld>
            <a:endParaRPr lang="tr-TR"/>
          </a:p>
        </p:txBody>
      </p:sp>
      <p:sp>
        <p:nvSpPr>
          <p:cNvPr id="5" name="Footer Placeholder 4"/>
          <p:cNvSpPr>
            <a:spLocks noGrp="1"/>
          </p:cNvSpPr>
          <p:nvPr>
            <p:ph type="ftr" sz="quarter" idx="11"/>
          </p:nvPr>
        </p:nvSpPr>
        <p:spPr/>
        <p:txBody>
          <a:bodyPr/>
          <a:lstStyle/>
          <a:p>
            <a:r>
              <a:rPr lang="tr-TR" smtClean="0"/>
              <a:t>İstanbul Şehir Üniversitesi,                                                                                      (9 Aralık 2016)</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A7A3AC1-5E59-4914-915F-EF36BF785141}" type="datetime1">
              <a:rPr lang="tr-TR" smtClean="0"/>
              <a:t>28.11.2016</a:t>
            </a:fld>
            <a:endParaRPr lang="tr-TR"/>
          </a:p>
        </p:txBody>
      </p:sp>
      <p:sp>
        <p:nvSpPr>
          <p:cNvPr id="5" name="Footer Placeholder 4"/>
          <p:cNvSpPr>
            <a:spLocks noGrp="1"/>
          </p:cNvSpPr>
          <p:nvPr>
            <p:ph type="ftr" sz="quarter" idx="11"/>
          </p:nvPr>
        </p:nvSpPr>
        <p:spPr/>
        <p:txBody>
          <a:bodyPr/>
          <a:lstStyle/>
          <a:p>
            <a:r>
              <a:rPr lang="tr-TR" smtClean="0"/>
              <a:t>İstanbul Şehir Üniversitesi,                                                                                      (9 Aralık 2016)</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4F1C1757-9664-4B2B-807E-6DEE52DCCAAF}" type="datetime1">
              <a:rPr lang="tr-TR" smtClean="0"/>
              <a:t>28.11.2016</a:t>
            </a:fld>
            <a:endParaRPr lang="tr-TR"/>
          </a:p>
        </p:txBody>
      </p:sp>
      <p:sp>
        <p:nvSpPr>
          <p:cNvPr id="5" name="Footer Placeholder 4"/>
          <p:cNvSpPr>
            <a:spLocks noGrp="1"/>
          </p:cNvSpPr>
          <p:nvPr>
            <p:ph type="ftr" sz="quarter" idx="11"/>
          </p:nvPr>
        </p:nvSpPr>
        <p:spPr/>
        <p:txBody>
          <a:bodyPr/>
          <a:lstStyle/>
          <a:p>
            <a:r>
              <a:rPr lang="tr-TR" smtClean="0"/>
              <a:t>İstanbul Şehir Üniversitesi,                                                                                      (9 Aralık 2016)</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9581D51D-B0DC-4135-8402-BBF551251198}" type="datetime1">
              <a:rPr lang="tr-TR" smtClean="0"/>
              <a:t>28.11.2016</a:t>
            </a:fld>
            <a:endParaRPr lang="tr-TR"/>
          </a:p>
        </p:txBody>
      </p:sp>
      <p:sp>
        <p:nvSpPr>
          <p:cNvPr id="5" name="Footer Placeholder 4"/>
          <p:cNvSpPr>
            <a:spLocks noGrp="1"/>
          </p:cNvSpPr>
          <p:nvPr>
            <p:ph type="ftr" sz="quarter" idx="11"/>
          </p:nvPr>
        </p:nvSpPr>
        <p:spPr/>
        <p:txBody>
          <a:bodyPr/>
          <a:lstStyle/>
          <a:p>
            <a:r>
              <a:rPr lang="tr-TR" smtClean="0"/>
              <a:t>İstanbul Şehir Üniversitesi,                                                                                      (9 Aralık 2016)</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227782A3-FC4C-49E8-A3AF-08C366C1D7E9}" type="datetime1">
              <a:rPr lang="tr-TR" smtClean="0"/>
              <a:t>28.11.2016</a:t>
            </a:fld>
            <a:endParaRPr lang="tr-TR"/>
          </a:p>
        </p:txBody>
      </p:sp>
      <p:sp>
        <p:nvSpPr>
          <p:cNvPr id="6" name="Footer Placeholder 5"/>
          <p:cNvSpPr>
            <a:spLocks noGrp="1"/>
          </p:cNvSpPr>
          <p:nvPr>
            <p:ph type="ftr" sz="quarter" idx="11"/>
          </p:nvPr>
        </p:nvSpPr>
        <p:spPr/>
        <p:txBody>
          <a:bodyPr/>
          <a:lstStyle/>
          <a:p>
            <a:r>
              <a:rPr lang="tr-TR" smtClean="0"/>
              <a:t>İstanbul Şehir Üniversitesi,                                                                                      (9 Aralık 2016)</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22C5094C-5495-4D6D-931E-FDD54993C310}" type="datetime1">
              <a:rPr lang="tr-TR" smtClean="0"/>
              <a:t>28.11.2016</a:t>
            </a:fld>
            <a:endParaRPr lang="tr-TR"/>
          </a:p>
        </p:txBody>
      </p:sp>
      <p:sp>
        <p:nvSpPr>
          <p:cNvPr id="8" name="Footer Placeholder 7"/>
          <p:cNvSpPr>
            <a:spLocks noGrp="1"/>
          </p:cNvSpPr>
          <p:nvPr>
            <p:ph type="ftr" sz="quarter" idx="11"/>
          </p:nvPr>
        </p:nvSpPr>
        <p:spPr/>
        <p:txBody>
          <a:bodyPr/>
          <a:lstStyle/>
          <a:p>
            <a:r>
              <a:rPr lang="tr-TR" smtClean="0"/>
              <a:t>İstanbul Şehir Üniversitesi,                                                                                      (9 Aralık 2016)</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6918673A-DD62-4FA4-A84E-F8CD1C32B07B}" type="datetime1">
              <a:rPr lang="tr-TR" smtClean="0"/>
              <a:t>28.11.2016</a:t>
            </a:fld>
            <a:endParaRPr lang="tr-TR"/>
          </a:p>
        </p:txBody>
      </p:sp>
      <p:sp>
        <p:nvSpPr>
          <p:cNvPr id="4" name="Footer Placeholder 3"/>
          <p:cNvSpPr>
            <a:spLocks noGrp="1"/>
          </p:cNvSpPr>
          <p:nvPr>
            <p:ph type="ftr" sz="quarter" idx="11"/>
          </p:nvPr>
        </p:nvSpPr>
        <p:spPr/>
        <p:txBody>
          <a:bodyPr/>
          <a:lstStyle/>
          <a:p>
            <a:r>
              <a:rPr lang="tr-TR" smtClean="0"/>
              <a:t>İstanbul Şehir Üniversitesi,                                                                                      (9 Aralık 2016)</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E97F-3676-4341-910B-5CD910E06D89}" type="datetime1">
              <a:rPr lang="tr-TR" smtClean="0"/>
              <a:t>28.11.2016</a:t>
            </a:fld>
            <a:endParaRPr lang="tr-TR"/>
          </a:p>
        </p:txBody>
      </p:sp>
      <p:sp>
        <p:nvSpPr>
          <p:cNvPr id="3" name="Footer Placeholder 2"/>
          <p:cNvSpPr>
            <a:spLocks noGrp="1"/>
          </p:cNvSpPr>
          <p:nvPr>
            <p:ph type="ftr" sz="quarter" idx="11"/>
          </p:nvPr>
        </p:nvSpPr>
        <p:spPr/>
        <p:txBody>
          <a:bodyPr/>
          <a:lstStyle/>
          <a:p>
            <a:r>
              <a:rPr lang="tr-TR" smtClean="0"/>
              <a:t>İstanbul Şehir Üniversitesi,                                                                                      (9 Aralık 2016)</a:t>
            </a:r>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9501BC1-BD19-49F5-A10C-3D764E326404}" type="datetime1">
              <a:rPr lang="tr-TR" smtClean="0"/>
              <a:t>28.11.2016</a:t>
            </a:fld>
            <a:endParaRPr lang="tr-TR"/>
          </a:p>
        </p:txBody>
      </p:sp>
      <p:sp>
        <p:nvSpPr>
          <p:cNvPr id="6" name="Footer Placeholder 5"/>
          <p:cNvSpPr>
            <a:spLocks noGrp="1"/>
          </p:cNvSpPr>
          <p:nvPr>
            <p:ph type="ftr" sz="quarter" idx="11"/>
          </p:nvPr>
        </p:nvSpPr>
        <p:spPr/>
        <p:txBody>
          <a:bodyPr/>
          <a:lstStyle/>
          <a:p>
            <a:r>
              <a:rPr lang="tr-TR" smtClean="0"/>
              <a:t>İstanbul Şehir Üniversitesi,                                                                                      (9 Aralık 2016)</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E3995517-4048-47F4-A93C-D503509E3DBF}" type="datetime1">
              <a:rPr lang="tr-TR" smtClean="0"/>
              <a:t>28.11.2016</a:t>
            </a:fld>
            <a:endParaRPr lang="tr-TR"/>
          </a:p>
        </p:txBody>
      </p:sp>
      <p:sp>
        <p:nvSpPr>
          <p:cNvPr id="6" name="Footer Placeholder 5"/>
          <p:cNvSpPr>
            <a:spLocks noGrp="1"/>
          </p:cNvSpPr>
          <p:nvPr>
            <p:ph type="ftr" sz="quarter" idx="11"/>
          </p:nvPr>
        </p:nvSpPr>
        <p:spPr/>
        <p:txBody>
          <a:bodyPr/>
          <a:lstStyle/>
          <a:p>
            <a:r>
              <a:rPr lang="tr-TR" smtClean="0"/>
              <a:t>İstanbul Şehir Üniversitesi,                                                                                      (9 Aralık 2016)</a:t>
            </a:r>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50BEC9-01B1-425B-812D-2F120FA0A41D}" type="datetime1">
              <a:rPr lang="tr-TR" smtClean="0"/>
              <a:t>28.11.2016</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İstanbul Şehir Üniversitesi,                                                                                      (9 Aralık 2016)</a:t>
            </a:r>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tdk.gov.tr/index.php?option=com_gts&amp;arama=gts&amp;guid=TDK.GTS.55cc8f3d17e6b3.0766524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Temel%20D&#252;zey%20S&#246;zc&#252;k%20Da&#287;arc&#305;&#287;&#30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tr.wikipedia.org/wiki/Philadelphia" TargetMode="External"/><Relationship Id="rId2" Type="http://schemas.openxmlformats.org/officeDocument/2006/relationships/hyperlink" Target="http://tr.wikipedia.org/wiki/Amerika_Birle%C5%9Fik_Devletleri"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cs.bilkent.edu.tr/~guvenir/CATT/index1.html" TargetMode="External"/><Relationship Id="rId2" Type="http://schemas.openxmlformats.org/officeDocument/2006/relationships/hyperlink" Target="http://www.adamasmaca.com/oyna.php?f=1" TargetMode="External"/><Relationship Id="rId1" Type="http://schemas.openxmlformats.org/officeDocument/2006/relationships/slideLayout" Target="../slideLayouts/slideLayout2.xml"/><Relationship Id="rId6" Type="http://schemas.openxmlformats.org/officeDocument/2006/relationships/hyperlink" Target="http://www.quia.com/hm/1340.html" TargetMode="External"/><Relationship Id="rId5" Type="http://schemas.openxmlformats.org/officeDocument/2006/relationships/hyperlink" Target="http://www.quia.com/quiz/101846.html?AP_rand=132072241" TargetMode="External"/><Relationship Id="rId4" Type="http://schemas.openxmlformats.org/officeDocument/2006/relationships/hyperlink" Target="http://www.quia.com/quiz/101123.html?AP_rand=967028616"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turkishclass.com/turkish/vocabulary/quiz_generator.php" TargetMode="External"/><Relationship Id="rId2" Type="http://schemas.openxmlformats.org/officeDocument/2006/relationships/hyperlink" Target="http://www.turkishclass.com/turkish/vocabulary/vocabulary.php" TargetMode="External"/><Relationship Id="rId1" Type="http://schemas.openxmlformats.org/officeDocument/2006/relationships/slideLayout" Target="../slideLayouts/slideLayout2.xml"/><Relationship Id="rId5" Type="http://schemas.openxmlformats.org/officeDocument/2006/relationships/hyperlink" Target="https://tellagami.com/" TargetMode="External"/><Relationship Id="rId4" Type="http://schemas.openxmlformats.org/officeDocument/2006/relationships/hyperlink" Target="https://www.youtube.com/watch?v=NdXPnJLR07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languagetesting.com/wpcontent/uploads/2013/05/ACTFL-OPI-Familiarization%20Manuali.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3600" dirty="0" smtClean="0"/>
              <a:t/>
            </a:r>
            <a:br>
              <a:rPr lang="tr-TR" sz="3600" dirty="0" smtClean="0"/>
            </a:br>
            <a:r>
              <a:rPr lang="tr-TR" sz="3600" dirty="0" smtClean="0"/>
              <a:t>Sözcük ve Kavram Öğretimi</a:t>
            </a:r>
            <a:endParaRPr lang="tr-TR" sz="3600" dirty="0"/>
          </a:p>
        </p:txBody>
      </p:sp>
      <p:sp>
        <p:nvSpPr>
          <p:cNvPr id="3" name="Alt Başlık 2"/>
          <p:cNvSpPr>
            <a:spLocks noGrp="1"/>
          </p:cNvSpPr>
          <p:nvPr>
            <p:ph type="subTitle" idx="1"/>
          </p:nvPr>
        </p:nvSpPr>
        <p:spPr/>
        <p:txBody>
          <a:bodyPr>
            <a:normAutofit/>
          </a:bodyPr>
          <a:lstStyle/>
          <a:p>
            <a:endParaRPr lang="tr-TR" dirty="0" smtClean="0"/>
          </a:p>
          <a:p>
            <a:r>
              <a:rPr lang="tr-TR" dirty="0" smtClean="0"/>
              <a:t>Dr. Engin YILMAZ</a:t>
            </a:r>
            <a:endParaRPr lang="tr-TR" dirty="0"/>
          </a:p>
        </p:txBody>
      </p:sp>
    </p:spTree>
    <p:extLst>
      <p:ext uri="{BB962C8B-B14F-4D97-AF65-F5344CB8AC3E}">
        <p14:creationId xmlns:p14="http://schemas.microsoft.com/office/powerpoint/2010/main" val="561848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a:bodyPr>
          <a:lstStyle/>
          <a:p>
            <a:pPr algn="ctr"/>
            <a:r>
              <a:rPr lang="tr-TR" sz="3200" b="1" dirty="0" smtClean="0"/>
              <a:t>Kavram nedir?</a:t>
            </a:r>
            <a:br>
              <a:rPr lang="tr-TR" sz="3200" b="1" dirty="0" smtClean="0"/>
            </a:br>
            <a:r>
              <a:rPr lang="tr-TR" sz="3200" b="1" dirty="0" smtClean="0"/>
              <a:t>Kavram-sözcük/Kavram-anlam İlişkisi</a:t>
            </a:r>
            <a:endParaRPr lang="tr-TR" b="1" dirty="0"/>
          </a:p>
        </p:txBody>
      </p:sp>
      <p:sp>
        <p:nvSpPr>
          <p:cNvPr id="2" name="İçerik Yer Tutucusu 1"/>
          <p:cNvSpPr>
            <a:spLocks noGrp="1"/>
          </p:cNvSpPr>
          <p:nvPr>
            <p:ph idx="1"/>
          </p:nvPr>
        </p:nvSpPr>
        <p:spPr/>
        <p:txBody>
          <a:bodyPr>
            <a:normAutofit fontScale="92500" lnSpcReduction="20000"/>
          </a:bodyPr>
          <a:lstStyle/>
          <a:p>
            <a:pPr algn="just"/>
            <a:r>
              <a:rPr lang="tr-TR" dirty="0" smtClean="0"/>
              <a:t>Kavram, TDK-</a:t>
            </a:r>
            <a:r>
              <a:rPr lang="tr-TR" b="1" dirty="0" smtClean="0"/>
              <a:t>Güncel Türkçe </a:t>
            </a:r>
            <a:r>
              <a:rPr lang="tr-TR" b="1" dirty="0" err="1" smtClean="0"/>
              <a:t>Sözlük</a:t>
            </a:r>
            <a:r>
              <a:rPr lang="tr-TR" dirty="0" err="1" smtClean="0"/>
              <a:t>’te</a:t>
            </a:r>
            <a:r>
              <a:rPr lang="tr-TR" dirty="0" smtClean="0"/>
              <a:t> şöyle tanımlanmıştır: «1. </a:t>
            </a:r>
            <a:r>
              <a:rPr lang="tr-TR" i="1" dirty="0" smtClean="0"/>
              <a:t>isim</a:t>
            </a:r>
            <a:r>
              <a:rPr lang="tr-TR" dirty="0" smtClean="0"/>
              <a:t> </a:t>
            </a:r>
            <a:r>
              <a:rPr lang="tr-TR" dirty="0">
                <a:solidFill>
                  <a:srgbClr val="FF0000"/>
                </a:solidFill>
              </a:rPr>
              <a:t>Bir nesnenin veya düşüncenin zihindeki soyut ve genel tasarımı</a:t>
            </a:r>
            <a:r>
              <a:rPr lang="tr-TR" dirty="0"/>
              <a:t>, mefhum, fehva, konsept, </a:t>
            </a:r>
            <a:r>
              <a:rPr lang="tr-TR" dirty="0" smtClean="0"/>
              <a:t>nosyon 2. </a:t>
            </a:r>
            <a:r>
              <a:rPr lang="tr-TR" dirty="0"/>
              <a:t>felsefe Nesnelerin veya olayların ortak özelliklerini kapsayan ve bir ortak ad altında toplayan genel tasarım, mefhum, konsept, nosyon» http://www.tdk.gov.tr/index.php?option=com_gts&amp;arama=gts&amp;guid=TDK.GTS.568fd216c44e73.39972798</a:t>
            </a:r>
            <a:endParaRPr lang="tr-TR" dirty="0" smtClean="0"/>
          </a:p>
          <a:p>
            <a:pPr algn="just"/>
            <a:r>
              <a:rPr lang="tr-TR" dirty="0" smtClean="0"/>
              <a:t>Kavram</a:t>
            </a:r>
            <a:r>
              <a:rPr lang="tr-TR" dirty="0"/>
              <a:t>, Aksan’a (2003: 151) göre; </a:t>
            </a:r>
            <a:r>
              <a:rPr lang="tr-TR" dirty="0">
                <a:solidFill>
                  <a:srgbClr val="FF0000"/>
                </a:solidFill>
              </a:rPr>
              <a:t>dünyadaki varlıkların, ortak özelliklerine dayanan dile özgü bir genelleme, bir soyutlama</a:t>
            </a:r>
            <a:r>
              <a:rPr lang="tr-TR" dirty="0"/>
              <a:t>dır. Kavramlar; </a:t>
            </a:r>
            <a:r>
              <a:rPr lang="tr-TR" dirty="0">
                <a:solidFill>
                  <a:srgbClr val="FF0000"/>
                </a:solidFill>
              </a:rPr>
              <a:t>soyuttur, özet bilgi ve </a:t>
            </a:r>
            <a:r>
              <a:rPr lang="tr-TR" dirty="0" err="1">
                <a:solidFill>
                  <a:srgbClr val="FF0000"/>
                </a:solidFill>
              </a:rPr>
              <a:t>öntipsel</a:t>
            </a:r>
            <a:r>
              <a:rPr lang="tr-TR" dirty="0">
                <a:solidFill>
                  <a:srgbClr val="FF0000"/>
                </a:solidFill>
              </a:rPr>
              <a:t> (</a:t>
            </a:r>
            <a:r>
              <a:rPr lang="tr-TR" dirty="0" err="1">
                <a:solidFill>
                  <a:srgbClr val="FF0000"/>
                </a:solidFill>
              </a:rPr>
              <a:t>prototipik</a:t>
            </a:r>
            <a:r>
              <a:rPr lang="tr-TR" dirty="0">
                <a:solidFill>
                  <a:srgbClr val="FF0000"/>
                </a:solidFill>
              </a:rPr>
              <a:t>) ulamları içerir</a:t>
            </a:r>
            <a:r>
              <a:rPr lang="tr-TR" dirty="0"/>
              <a:t>; devingendir, değişir, gelişir ve etkileşime girer</a:t>
            </a:r>
            <a:r>
              <a:rPr lang="tr-TR" dirty="0" smtClean="0"/>
              <a:t>.</a:t>
            </a:r>
          </a:p>
        </p:txBody>
      </p:sp>
      <p:sp>
        <p:nvSpPr>
          <p:cNvPr id="7" name="Slayt Numarası Yer Tutucusu 6"/>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407781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smtClean="0"/>
              <a:t>Kavram, TÜBA tarafından hazırlatılan Terim </a:t>
            </a:r>
            <a:r>
              <a:rPr lang="tr-TR" dirty="0" err="1" smtClean="0"/>
              <a:t>Sözlüğü’nde</a:t>
            </a:r>
            <a:r>
              <a:rPr lang="tr-TR" dirty="0" smtClean="0"/>
              <a:t> şöyle tanımlanmıştır: «</a:t>
            </a:r>
            <a:r>
              <a:rPr lang="tr-TR" b="1" dirty="0"/>
              <a:t>kavram</a:t>
            </a:r>
            <a:r>
              <a:rPr lang="tr-TR" dirty="0"/>
              <a:t> (sos</a:t>
            </a:r>
            <a:r>
              <a:rPr lang="tr-TR" dirty="0" smtClean="0"/>
              <a:t>.) </a:t>
            </a:r>
            <a:r>
              <a:rPr lang="tr-TR" b="1" i="1" dirty="0" smtClean="0"/>
              <a:t>sos</a:t>
            </a:r>
            <a:r>
              <a:rPr lang="tr-TR" b="1" i="1" dirty="0"/>
              <a:t>. </a:t>
            </a:r>
            <a:r>
              <a:rPr lang="tr-TR" i="1" dirty="0"/>
              <a:t>(Alm. </a:t>
            </a:r>
            <a:r>
              <a:rPr lang="tr-TR" i="1" dirty="0" err="1"/>
              <a:t>Begriff</a:t>
            </a:r>
            <a:r>
              <a:rPr lang="tr-TR" i="1" dirty="0"/>
              <a:t>, m, </a:t>
            </a:r>
            <a:r>
              <a:rPr lang="tr-TR" i="1" dirty="0" err="1"/>
              <a:t>Begriffsvorstellung</a:t>
            </a:r>
            <a:r>
              <a:rPr lang="tr-TR" i="1" dirty="0"/>
              <a:t>, f, </a:t>
            </a:r>
            <a:r>
              <a:rPr lang="tr-TR" i="1" dirty="0" err="1"/>
              <a:t>Konzept</a:t>
            </a:r>
            <a:r>
              <a:rPr lang="tr-TR" i="1" dirty="0"/>
              <a:t>, n, </a:t>
            </a:r>
            <a:r>
              <a:rPr lang="tr-TR" i="1" dirty="0" err="1"/>
              <a:t>Vorstellung</a:t>
            </a:r>
            <a:r>
              <a:rPr lang="tr-TR" i="1" dirty="0"/>
              <a:t>, f; Fr. </a:t>
            </a:r>
            <a:r>
              <a:rPr lang="tr-TR" i="1" dirty="0" err="1"/>
              <a:t>concept</a:t>
            </a:r>
            <a:r>
              <a:rPr lang="tr-TR" i="1" dirty="0"/>
              <a:t>, m, </a:t>
            </a:r>
            <a:r>
              <a:rPr lang="tr-TR" i="1" dirty="0" err="1"/>
              <a:t>notion</a:t>
            </a:r>
            <a:r>
              <a:rPr lang="tr-TR" i="1" dirty="0"/>
              <a:t>, f; İng. </a:t>
            </a:r>
            <a:r>
              <a:rPr lang="tr-TR" i="1" dirty="0" err="1"/>
              <a:t>concept</a:t>
            </a:r>
            <a:r>
              <a:rPr lang="tr-TR" i="1" dirty="0"/>
              <a:t>, </a:t>
            </a:r>
            <a:r>
              <a:rPr lang="tr-TR" i="1" dirty="0" err="1"/>
              <a:t>notion</a:t>
            </a:r>
            <a:r>
              <a:rPr lang="tr-TR" i="1" dirty="0"/>
              <a:t>; Lat. </a:t>
            </a:r>
            <a:r>
              <a:rPr lang="tr-TR" i="1" dirty="0" err="1"/>
              <a:t>conceptus</a:t>
            </a:r>
            <a:r>
              <a:rPr lang="tr-TR" i="1" dirty="0"/>
              <a:t>, </a:t>
            </a:r>
            <a:r>
              <a:rPr lang="tr-TR" i="1" dirty="0" err="1"/>
              <a:t>notio</a:t>
            </a:r>
            <a:r>
              <a:rPr lang="tr-TR" i="1" dirty="0"/>
              <a:t>; Yun. logos, </a:t>
            </a:r>
            <a:r>
              <a:rPr lang="tr-TR" i="1" dirty="0" err="1"/>
              <a:t>ennoia</a:t>
            </a:r>
            <a:r>
              <a:rPr lang="tr-TR" i="1" dirty="0"/>
              <a:t>, </a:t>
            </a:r>
            <a:r>
              <a:rPr lang="tr-TR" i="1" dirty="0" err="1"/>
              <a:t>horos</a:t>
            </a:r>
            <a:r>
              <a:rPr lang="tr-TR" i="1" dirty="0"/>
              <a:t>, </a:t>
            </a:r>
            <a:r>
              <a:rPr lang="tr-TR" i="1" dirty="0" err="1"/>
              <a:t>noema</a:t>
            </a:r>
            <a:r>
              <a:rPr lang="tr-TR" i="1" dirty="0"/>
              <a:t>; </a:t>
            </a:r>
            <a:r>
              <a:rPr lang="tr-TR" i="1" dirty="0" err="1"/>
              <a:t>esk</a:t>
            </a:r>
            <a:r>
              <a:rPr lang="tr-TR" i="1" dirty="0"/>
              <a:t>. mefhum)</a:t>
            </a:r>
            <a:r>
              <a:rPr lang="tr-TR" dirty="0"/>
              <a:t> </a:t>
            </a:r>
            <a:r>
              <a:rPr lang="tr-TR" b="1" i="1" dirty="0" err="1" smtClean="0"/>
              <a:t>çocg</a:t>
            </a:r>
            <a:r>
              <a:rPr lang="tr-TR" b="1" i="1" dirty="0"/>
              <a:t>.</a:t>
            </a:r>
            <a:r>
              <a:rPr lang="tr-TR" dirty="0"/>
              <a:t> </a:t>
            </a:r>
            <a:r>
              <a:rPr lang="tr-TR" b="1" i="1" dirty="0" err="1"/>
              <a:t>dilb</a:t>
            </a:r>
            <a:r>
              <a:rPr lang="tr-TR" b="1" i="1" dirty="0"/>
              <a:t>.</a:t>
            </a:r>
            <a:r>
              <a:rPr lang="tr-TR" dirty="0"/>
              <a:t> </a:t>
            </a:r>
            <a:r>
              <a:rPr lang="tr-TR" b="1" i="1" dirty="0" err="1"/>
              <a:t>egitb</a:t>
            </a:r>
            <a:r>
              <a:rPr lang="tr-TR" b="1" i="1" dirty="0"/>
              <a:t>.</a:t>
            </a:r>
            <a:r>
              <a:rPr lang="tr-TR" dirty="0"/>
              <a:t> </a:t>
            </a:r>
            <a:r>
              <a:rPr lang="tr-TR" dirty="0">
                <a:solidFill>
                  <a:srgbClr val="FF0000"/>
                </a:solidFill>
              </a:rPr>
              <a:t>Ortak özellikler taşıyan bir dizi olgu, varlık ya da nesneye ilişkin genel nitelikli bir anlam içeren, değişik deneyimlere uygun düşen, dilsel kökenli her türlü tasarım, düşünce ya da düşlemin, nesne, varlık ya da oluşun zihinsel imgesi</a:t>
            </a:r>
            <a:r>
              <a:rPr lang="tr-TR" dirty="0"/>
              <a:t>» (http://www.tubaterim.gov.tr/)</a:t>
            </a:r>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2335199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a:off x="688490" y="542861"/>
            <a:ext cx="7756263" cy="1054250"/>
          </a:xfrm>
        </p:spPr>
        <p:txBody>
          <a:bodyPr>
            <a:normAutofit fontScale="90000"/>
          </a:bodyPr>
          <a:lstStyle/>
          <a:p>
            <a:pPr algn="ctr"/>
            <a:r>
              <a:rPr lang="tr-TR" sz="4000" b="1" dirty="0" smtClean="0"/>
              <a:t>Kavram ve Semantik Derinlik</a:t>
            </a:r>
            <a:br>
              <a:rPr lang="tr-TR" sz="4000" b="1" dirty="0" smtClean="0"/>
            </a:br>
            <a:r>
              <a:rPr lang="tr-TR" sz="4000" b="1" dirty="0" smtClean="0"/>
              <a:t>(kavram-sözcük ilişkisi)</a:t>
            </a:r>
            <a:endParaRPr lang="tr-TR" sz="4000" b="1" dirty="0"/>
          </a:p>
        </p:txBody>
      </p:sp>
      <p:sp>
        <p:nvSpPr>
          <p:cNvPr id="2" name="İçerik Yer Tutucusu 1"/>
          <p:cNvSpPr>
            <a:spLocks noGrp="1"/>
          </p:cNvSpPr>
          <p:nvPr>
            <p:ph idx="1"/>
          </p:nvPr>
        </p:nvSpPr>
        <p:spPr/>
        <p:txBody>
          <a:bodyPr>
            <a:normAutofit lnSpcReduction="10000"/>
          </a:bodyPr>
          <a:lstStyle/>
          <a:p>
            <a:pPr algn="just"/>
            <a:r>
              <a:rPr lang="tr-TR" dirty="0"/>
              <a:t>İnsanlar çocukluktan başlayarak </a:t>
            </a:r>
            <a:r>
              <a:rPr lang="tr-TR" dirty="0">
                <a:solidFill>
                  <a:srgbClr val="FF0000"/>
                </a:solidFill>
              </a:rPr>
              <a:t>düşüncenin birimleri olan kavramları</a:t>
            </a:r>
            <a:r>
              <a:rPr lang="tr-TR" dirty="0"/>
              <a:t> ve </a:t>
            </a:r>
            <a:r>
              <a:rPr lang="tr-TR" dirty="0">
                <a:solidFill>
                  <a:srgbClr val="FF0000"/>
                </a:solidFill>
              </a:rPr>
              <a:t>onların adları olan sözcükleri </a:t>
            </a:r>
            <a:r>
              <a:rPr lang="tr-TR" dirty="0"/>
              <a:t>öğrenirler; kavramları </a:t>
            </a:r>
            <a:r>
              <a:rPr lang="tr-TR" dirty="0">
                <a:solidFill>
                  <a:srgbClr val="FF0000"/>
                </a:solidFill>
              </a:rPr>
              <a:t>sınıflar</a:t>
            </a:r>
            <a:r>
              <a:rPr lang="tr-TR" dirty="0"/>
              <a:t>, </a:t>
            </a:r>
            <a:r>
              <a:rPr lang="tr-TR" dirty="0">
                <a:solidFill>
                  <a:srgbClr val="FF0000"/>
                </a:solidFill>
              </a:rPr>
              <a:t>aralarındaki ilişkileri </a:t>
            </a:r>
            <a:r>
              <a:rPr lang="tr-TR" dirty="0"/>
              <a:t>bulurlar, böylece bilgilerine anlam kazandırır, yeniden düzenlerler; hatta zihinlerinde yeni kavramlar ve yeni bilgiler oluştururlar. </a:t>
            </a:r>
            <a:r>
              <a:rPr lang="tr-TR" dirty="0">
                <a:solidFill>
                  <a:srgbClr val="FF0000"/>
                </a:solidFill>
              </a:rPr>
              <a:t>İnsan zihnindeki bu öğrenme ve yeniden yapılanma süreci </a:t>
            </a:r>
            <a:r>
              <a:rPr lang="tr-TR" dirty="0"/>
              <a:t>her yaşta sürüp gider. </a:t>
            </a:r>
            <a:r>
              <a:rPr lang="tr-TR" dirty="0">
                <a:solidFill>
                  <a:srgbClr val="FF0000"/>
                </a:solidFill>
              </a:rPr>
              <a:t>Her kavram bir ulam içinde bulunur. Bu ulamı oluşturan öğelerin ortak ve değişken özellikleri bulunur.</a:t>
            </a:r>
            <a:r>
              <a:rPr lang="tr-TR" dirty="0"/>
              <a:t> Bu açıdan, her kavram başka kavramlarla bir şekilde ilişkilidir. (Şimşek, 2006’dan </a:t>
            </a:r>
            <a:r>
              <a:rPr lang="tr-TR" dirty="0" err="1"/>
              <a:t>Akt</a:t>
            </a:r>
            <a:r>
              <a:rPr lang="tr-TR" dirty="0"/>
              <a:t>. Bozkurt, 2014: 11).</a:t>
            </a:r>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2571852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tr-TR" dirty="0" smtClean="0"/>
              <a:t>Kavram Oluşturma Süreci ve</a:t>
            </a:r>
            <a:br>
              <a:rPr lang="tr-TR" dirty="0" smtClean="0"/>
            </a:br>
            <a:r>
              <a:rPr lang="tr-TR" dirty="0" smtClean="0"/>
              <a:t>Kavramlaştırma Düzeyleri</a:t>
            </a:r>
            <a:endParaRPr lang="tr-TR" dirty="0"/>
          </a:p>
        </p:txBody>
      </p:sp>
      <p:sp>
        <p:nvSpPr>
          <p:cNvPr id="2" name="İçerik Yer Tutucusu 1"/>
          <p:cNvSpPr>
            <a:spLocks noGrp="1"/>
          </p:cNvSpPr>
          <p:nvPr>
            <p:ph idx="1"/>
          </p:nvPr>
        </p:nvSpPr>
        <p:spPr/>
        <p:txBody>
          <a:bodyPr>
            <a:normAutofit fontScale="92500" lnSpcReduction="10000"/>
          </a:bodyPr>
          <a:lstStyle/>
          <a:p>
            <a:pPr algn="just"/>
            <a:r>
              <a:rPr lang="tr-TR" dirty="0" smtClean="0"/>
              <a:t>Kavram </a:t>
            </a:r>
            <a:r>
              <a:rPr lang="tr-TR" dirty="0"/>
              <a:t>oluşturmada </a:t>
            </a:r>
            <a:r>
              <a:rPr lang="tr-TR" i="1" dirty="0"/>
              <a:t>gruplama, genelleme, ayırma </a:t>
            </a:r>
            <a:r>
              <a:rPr lang="tr-TR" dirty="0"/>
              <a:t>ve </a:t>
            </a:r>
            <a:r>
              <a:rPr lang="tr-TR" i="1" dirty="0"/>
              <a:t>tanımlama </a:t>
            </a:r>
            <a:r>
              <a:rPr lang="tr-TR" dirty="0"/>
              <a:t>olmak üzere dört zihinsel süreç etkin olarak kullanılır</a:t>
            </a:r>
            <a:r>
              <a:rPr lang="tr-TR" dirty="0" smtClean="0"/>
              <a:t>.</a:t>
            </a:r>
          </a:p>
          <a:p>
            <a:pPr algn="just"/>
            <a:r>
              <a:rPr lang="tr-TR" dirty="0" smtClean="0"/>
              <a:t>Başlıca kavramlaştırma düzeyleri şunlardır:</a:t>
            </a:r>
          </a:p>
          <a:p>
            <a:pPr marL="457200" indent="-457200" algn="just">
              <a:buFont typeface="+mj-lt"/>
              <a:buAutoNum type="arabicParenR"/>
            </a:pPr>
            <a:r>
              <a:rPr lang="tr-TR" dirty="0"/>
              <a:t>Temel düzey (</a:t>
            </a:r>
            <a:r>
              <a:rPr lang="tr-TR" dirty="0" err="1"/>
              <a:t>basic</a:t>
            </a:r>
            <a:r>
              <a:rPr lang="tr-TR" dirty="0"/>
              <a:t> </a:t>
            </a:r>
            <a:r>
              <a:rPr lang="tr-TR" dirty="0" err="1"/>
              <a:t>level</a:t>
            </a:r>
            <a:r>
              <a:rPr lang="tr-TR" dirty="0"/>
              <a:t>) kavramlar en kolay ve çabuk ayırt edilen kavramlardır.</a:t>
            </a:r>
          </a:p>
          <a:p>
            <a:pPr marL="457200" indent="-457200" algn="just">
              <a:buFont typeface="+mj-lt"/>
              <a:buAutoNum type="arabicParenR"/>
            </a:pPr>
            <a:r>
              <a:rPr lang="tr-TR" dirty="0"/>
              <a:t>Üst düzey (</a:t>
            </a:r>
            <a:r>
              <a:rPr lang="tr-TR" dirty="0" err="1"/>
              <a:t>superordinate</a:t>
            </a:r>
            <a:r>
              <a:rPr lang="tr-TR" dirty="0"/>
              <a:t> </a:t>
            </a:r>
            <a:r>
              <a:rPr lang="tr-TR" dirty="0" err="1"/>
              <a:t>level</a:t>
            </a:r>
            <a:r>
              <a:rPr lang="tr-TR" dirty="0"/>
              <a:t>) kavramlar ise daha az ortak özellik gösteren, genel bilgi içeriği sunan birimlerdir.</a:t>
            </a:r>
          </a:p>
          <a:p>
            <a:pPr marL="457200" indent="-457200" algn="just">
              <a:buFont typeface="+mj-lt"/>
              <a:buAutoNum type="arabicParenR"/>
            </a:pPr>
            <a:r>
              <a:rPr lang="tr-TR" dirty="0"/>
              <a:t>Alt düzey (</a:t>
            </a:r>
            <a:r>
              <a:rPr lang="tr-TR" dirty="0" err="1"/>
              <a:t>subordinate</a:t>
            </a:r>
            <a:r>
              <a:rPr lang="tr-TR" dirty="0"/>
              <a:t> </a:t>
            </a:r>
            <a:r>
              <a:rPr lang="tr-TR" dirty="0" err="1"/>
              <a:t>level</a:t>
            </a:r>
            <a:r>
              <a:rPr lang="tr-TR" dirty="0"/>
              <a:t>) kavramlar ise kendi aralarında yüksek benzerlik taşırken, temel düzeyle de ortak özellikler paylaşır (Zeyrek, 1998: 210). </a:t>
            </a:r>
          </a:p>
          <a:p>
            <a:pPr algn="just"/>
            <a:endParaRPr lang="tr-TR" dirty="0"/>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854442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pPr algn="ctr"/>
            <a:r>
              <a:rPr lang="tr-TR" sz="3200" b="1" dirty="0"/>
              <a:t>Hangi </a:t>
            </a:r>
            <a:r>
              <a:rPr lang="tr-TR" sz="3200" b="1" dirty="0" smtClean="0"/>
              <a:t>Sözcüğün </a:t>
            </a:r>
            <a:r>
              <a:rPr lang="tr-TR" sz="3200" b="1" dirty="0"/>
              <a:t>Öğretimi ya da</a:t>
            </a:r>
            <a:br>
              <a:rPr lang="tr-TR" sz="3200" b="1" dirty="0"/>
            </a:br>
            <a:r>
              <a:rPr lang="tr-TR" sz="3200" b="1" dirty="0"/>
              <a:t>Sözcüğün Hangi Yönünün Öğretimi?</a:t>
            </a:r>
            <a:endParaRPr lang="tr-TR" dirty="0"/>
          </a:p>
        </p:txBody>
      </p:sp>
      <p:sp>
        <p:nvSpPr>
          <p:cNvPr id="2" name="İçerik Yer Tutucusu 1"/>
          <p:cNvSpPr>
            <a:spLocks noGrp="1"/>
          </p:cNvSpPr>
          <p:nvPr>
            <p:ph idx="1"/>
          </p:nvPr>
        </p:nvSpPr>
        <p:spPr/>
        <p:txBody>
          <a:bodyPr>
            <a:normAutofit fontScale="92500" lnSpcReduction="10000"/>
          </a:bodyPr>
          <a:lstStyle/>
          <a:p>
            <a:pPr algn="just"/>
            <a:r>
              <a:rPr lang="tr-TR" dirty="0"/>
              <a:t>Türkçenin yabancı dil olarak öğretiminde düzeylere uygun olarak hangi sözcüklerin öğretilmesi gerektiğine yönelik çeşitli araştırmalar yapılmış ve ortaya -genellikle- çeşitli listeler konulmuştur. Ancak, </a:t>
            </a:r>
            <a:r>
              <a:rPr lang="tr-TR" dirty="0">
                <a:solidFill>
                  <a:srgbClr val="FF0000"/>
                </a:solidFill>
              </a:rPr>
              <a:t>dilin dinamik yapısı içinde en çok değişikliğe uğrayan sözcüklerin öğretiminde listelemeye dayalı statik yaklaşımlar beklenen sonuçları ver(e)</a:t>
            </a:r>
            <a:r>
              <a:rPr lang="tr-TR" dirty="0" err="1">
                <a:solidFill>
                  <a:srgbClr val="FF0000"/>
                </a:solidFill>
              </a:rPr>
              <a:t>memektedir</a:t>
            </a:r>
            <a:r>
              <a:rPr lang="tr-TR" dirty="0">
                <a:solidFill>
                  <a:srgbClr val="FF0000"/>
                </a:solidFill>
              </a:rPr>
              <a:t>.</a:t>
            </a:r>
            <a:r>
              <a:rPr lang="tr-TR" dirty="0"/>
              <a:t> Nitekim, </a:t>
            </a:r>
            <a:r>
              <a:rPr lang="tr-TR" dirty="0">
                <a:solidFill>
                  <a:srgbClr val="FF0000"/>
                </a:solidFill>
              </a:rPr>
              <a:t>bu listeler daha çok düzeye uygun hazırlandığı ön kabulüne dayanan </a:t>
            </a:r>
            <a:r>
              <a:rPr lang="tr-TR" dirty="0" smtClean="0">
                <a:solidFill>
                  <a:srgbClr val="FF0000"/>
                </a:solidFill>
              </a:rPr>
              <a:t>kitap setlerinden </a:t>
            </a:r>
            <a:r>
              <a:rPr lang="tr-TR" dirty="0">
                <a:solidFill>
                  <a:srgbClr val="FF0000"/>
                </a:solidFill>
              </a:rPr>
              <a:t>yararlanılarak hazırlanmaktadır. </a:t>
            </a:r>
            <a:r>
              <a:rPr lang="tr-TR" dirty="0"/>
              <a:t>Standart listeler; Türkçeyi yabancı dil olarak öğrenen hedef kitlenin sosyal, kültürel, pedagojik vb. farklılıkları dikkate alındığında her öğrenici grubuna hitap etmesinin zorluğu ortaya çıkmaktadır</a:t>
            </a:r>
            <a:r>
              <a:rPr lang="tr-TR" dirty="0" smtClean="0"/>
              <a:t>.</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3459972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tr-TR" dirty="0" smtClean="0"/>
              <a:t>al- (33 farklı anlam) Nasıl Öğretilecek?</a:t>
            </a:r>
            <a:endParaRPr lang="tr-TR" dirty="0"/>
          </a:p>
        </p:txBody>
      </p:sp>
      <p:sp>
        <p:nvSpPr>
          <p:cNvPr id="2" name="İçerik Yer Tutucusu 1"/>
          <p:cNvSpPr>
            <a:spLocks noGrp="1"/>
          </p:cNvSpPr>
          <p:nvPr>
            <p:ph idx="1"/>
          </p:nvPr>
        </p:nvSpPr>
        <p:spPr/>
        <p:txBody>
          <a:bodyPr>
            <a:normAutofit fontScale="92500" lnSpcReduction="20000"/>
          </a:bodyPr>
          <a:lstStyle/>
          <a:p>
            <a:pPr algn="just"/>
            <a:r>
              <a:rPr lang="tr-TR" dirty="0" smtClean="0"/>
              <a:t>Kuramsal açıdan </a:t>
            </a:r>
            <a:r>
              <a:rPr lang="tr-TR" dirty="0"/>
              <a:t>başka bir sorun daha vardır. Çok yönlü bir dil birimi olan sözcüğün hangi yönü, hangi sınırlılıklarda öğretilecektir? Sözcüğün “ses, yapı, anlam/</a:t>
            </a:r>
            <a:r>
              <a:rPr lang="tr-TR" dirty="0" err="1"/>
              <a:t>lar</a:t>
            </a:r>
            <a:r>
              <a:rPr lang="tr-TR" dirty="0"/>
              <a:t>, işlev/</a:t>
            </a:r>
            <a:r>
              <a:rPr lang="tr-TR" dirty="0" err="1"/>
              <a:t>ler</a:t>
            </a:r>
            <a:r>
              <a:rPr lang="tr-TR" dirty="0"/>
              <a:t>, </a:t>
            </a:r>
            <a:r>
              <a:rPr lang="tr-TR" dirty="0" err="1"/>
              <a:t>kullanımsal</a:t>
            </a:r>
            <a:r>
              <a:rPr lang="tr-TR" dirty="0"/>
              <a:t> değer/</a:t>
            </a:r>
            <a:r>
              <a:rPr lang="tr-TR" dirty="0" err="1"/>
              <a:t>ler</a:t>
            </a:r>
            <a:r>
              <a:rPr lang="tr-TR" dirty="0"/>
              <a:t>” vb.</a:t>
            </a:r>
            <a:r>
              <a:rPr lang="tr-TR" b="1" dirty="0"/>
              <a:t> </a:t>
            </a:r>
            <a:r>
              <a:rPr lang="tr-TR" dirty="0"/>
              <a:t>yönleri hangi düzeylerde nasıl öğretilecektir? Örneğin; “almak” eyleminin </a:t>
            </a:r>
            <a:r>
              <a:rPr lang="tr-TR" b="1" dirty="0"/>
              <a:t>Güncel Türkçe </a:t>
            </a:r>
            <a:r>
              <a:rPr lang="tr-TR" b="1" dirty="0" err="1"/>
              <a:t>Sözlük</a:t>
            </a:r>
            <a:r>
              <a:rPr lang="tr-TR" dirty="0" err="1"/>
              <a:t>’te</a:t>
            </a:r>
            <a:r>
              <a:rPr lang="tr-TR" dirty="0"/>
              <a:t> 33 (otuz üç) farklı anlamı verilmiştir (bk. </a:t>
            </a:r>
            <a:r>
              <a:rPr lang="tr-TR" dirty="0">
                <a:hlinkClick r:id="rId2"/>
              </a:rPr>
              <a:t>http://www.tdk.gov.tr/</a:t>
            </a:r>
            <a:r>
              <a:rPr lang="tr-TR" dirty="0" err="1">
                <a:hlinkClick r:id="rId2"/>
              </a:rPr>
              <a:t>index.php?option</a:t>
            </a:r>
            <a:r>
              <a:rPr lang="tr-TR" dirty="0">
                <a:hlinkClick r:id="rId2"/>
              </a:rPr>
              <a:t>=</a:t>
            </a:r>
            <a:r>
              <a:rPr lang="tr-TR" dirty="0" err="1">
                <a:hlinkClick r:id="rId2"/>
              </a:rPr>
              <a:t>com_gts&amp;arama</a:t>
            </a:r>
            <a:r>
              <a:rPr lang="tr-TR" dirty="0">
                <a:hlinkClick r:id="rId2"/>
              </a:rPr>
              <a:t>=</a:t>
            </a:r>
            <a:r>
              <a:rPr lang="tr-TR" dirty="0" err="1">
                <a:hlinkClick r:id="rId2"/>
              </a:rPr>
              <a:t>gts&amp;guid</a:t>
            </a:r>
            <a:r>
              <a:rPr lang="tr-TR" dirty="0">
                <a:hlinkClick r:id="rId2"/>
              </a:rPr>
              <a:t>=TDK.GTS.55cc8f3d17e6b3.07665244</a:t>
            </a:r>
            <a:r>
              <a:rPr lang="tr-TR" dirty="0" smtClean="0"/>
              <a:t>).</a:t>
            </a:r>
          </a:p>
          <a:p>
            <a:pPr algn="just"/>
            <a:r>
              <a:rPr lang="tr-TR" dirty="0" smtClean="0"/>
              <a:t>Almak</a:t>
            </a:r>
            <a:r>
              <a:rPr lang="tr-TR" dirty="0"/>
              <a:t>, </a:t>
            </a:r>
            <a:r>
              <a:rPr lang="tr-TR" dirty="0">
                <a:solidFill>
                  <a:srgbClr val="FF0000"/>
                </a:solidFill>
              </a:rPr>
              <a:t>kullanım sıklığı</a:t>
            </a:r>
            <a:r>
              <a:rPr lang="tr-TR" dirty="0"/>
              <a:t> ve </a:t>
            </a:r>
            <a:r>
              <a:rPr lang="tr-TR" dirty="0">
                <a:solidFill>
                  <a:srgbClr val="FF0000"/>
                </a:solidFill>
              </a:rPr>
              <a:t>yaygınlık</a:t>
            </a:r>
            <a:r>
              <a:rPr lang="tr-TR" dirty="0"/>
              <a:t> ölçütüne göre hazırlanan sözcük listelerinde ilk sıralarda yer alan bir eylemdir. Ancak, A1 düzeyindeki bir öğreniciden bu 33 (otuz üç) anlamdan hepsini bilmesi beklenemez. Şu hâlde; düzeyler arasında anlam sıralaması bakımından uygun bir sınırın </a:t>
            </a:r>
            <a:r>
              <a:rPr lang="tr-TR" dirty="0" smtClean="0"/>
              <a:t>belirlenmesinin gerektiği kanısındayız.</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1960845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sz="4000" dirty="0" smtClean="0"/>
              <a:t>Sınırlılık:</a:t>
            </a:r>
            <a:br>
              <a:rPr lang="tr-TR" sz="4000" dirty="0" smtClean="0"/>
            </a:br>
            <a:r>
              <a:rPr lang="tr-TR" sz="4000" dirty="0" smtClean="0"/>
              <a:t>Temel Düzeyde Sözcük Öğretimi</a:t>
            </a:r>
            <a:endParaRPr lang="tr-TR" sz="4000" dirty="0"/>
          </a:p>
        </p:txBody>
      </p:sp>
      <p:sp>
        <p:nvSpPr>
          <p:cNvPr id="3" name="İçerik Yer Tutucusu 2"/>
          <p:cNvSpPr>
            <a:spLocks noGrp="1"/>
          </p:cNvSpPr>
          <p:nvPr>
            <p:ph idx="1"/>
          </p:nvPr>
        </p:nvSpPr>
        <p:spPr/>
        <p:txBody>
          <a:bodyPr>
            <a:normAutofit/>
          </a:bodyPr>
          <a:lstStyle/>
          <a:p>
            <a:pPr algn="just"/>
            <a:r>
              <a:rPr lang="tr-TR" dirty="0"/>
              <a:t>Yabancı dil olarak Türkçenin öğretiminde, hedef kitleye temel düzeyde </a:t>
            </a:r>
            <a:r>
              <a:rPr lang="tr-TR" dirty="0" smtClean="0"/>
              <a:t>kaç sözcük </a:t>
            </a:r>
            <a:r>
              <a:rPr lang="tr-TR" dirty="0"/>
              <a:t>verilebilir ya da verilmelidir? Bunları belirlerken ölçütlerimiz ne veya neler olmalıdır?</a:t>
            </a:r>
          </a:p>
          <a:p>
            <a:pPr algn="just"/>
            <a:r>
              <a:rPr lang="tr-TR" dirty="0"/>
              <a:t>Bütün bu soruların cevapsız kalmaması ve </a:t>
            </a:r>
            <a:r>
              <a:rPr lang="tr-TR" dirty="0">
                <a:solidFill>
                  <a:srgbClr val="FF0000"/>
                </a:solidFill>
              </a:rPr>
              <a:t>temel söz varlığının belirlenmesi</a:t>
            </a:r>
            <a:r>
              <a:rPr lang="tr-TR" dirty="0"/>
              <a:t>ne </a:t>
            </a:r>
            <a:r>
              <a:rPr lang="tr-TR" dirty="0" smtClean="0"/>
              <a:t>yönelik çalışmaların</a:t>
            </a:r>
            <a:r>
              <a:rPr lang="tr-TR" dirty="0"/>
              <a:t>, dil öğretiminde bir işlevinin olabilmesi için öncelikle Türkçenin hedef </a:t>
            </a:r>
            <a:r>
              <a:rPr lang="tr-TR" dirty="0" smtClean="0"/>
              <a:t>kitleye hangi düzeylerde </a:t>
            </a:r>
            <a:r>
              <a:rPr lang="tr-TR" dirty="0"/>
              <a:t>ve niçin öğretileceğinin iyi belirlenmesi gerekir. Bu belirlemeler için </a:t>
            </a:r>
            <a:r>
              <a:rPr lang="tr-TR" dirty="0" smtClean="0"/>
              <a:t>de </a:t>
            </a:r>
            <a:r>
              <a:rPr lang="tr-TR" b="1" dirty="0" smtClean="0">
                <a:solidFill>
                  <a:srgbClr val="FF0000"/>
                </a:solidFill>
              </a:rPr>
              <a:t>ihtiyaç </a:t>
            </a:r>
            <a:r>
              <a:rPr lang="tr-TR" b="1" dirty="0">
                <a:solidFill>
                  <a:srgbClr val="FF0000"/>
                </a:solidFill>
              </a:rPr>
              <a:t>analizi</a:t>
            </a:r>
            <a:r>
              <a:rPr lang="tr-TR" dirty="0">
                <a:solidFill>
                  <a:srgbClr val="FF0000"/>
                </a:solidFill>
              </a:rPr>
              <a:t> </a:t>
            </a:r>
            <a:r>
              <a:rPr lang="tr-TR" dirty="0"/>
              <a:t>yapılmalıdır.</a:t>
            </a:r>
          </a:p>
        </p:txBody>
      </p:sp>
      <p:sp>
        <p:nvSpPr>
          <p:cNvPr id="7" name="Slayt Numarası Yer Tutucusu 6"/>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17268152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err="1">
                <a:solidFill>
                  <a:srgbClr val="FF0000"/>
                </a:solidFill>
              </a:rPr>
              <a:t>Vandewalle</a:t>
            </a:r>
            <a:r>
              <a:rPr lang="tr-TR" dirty="0"/>
              <a:t>, “Sıklık listelerinden yararlanarak sözcük öğretimine dilde en çok </a:t>
            </a:r>
            <a:r>
              <a:rPr lang="tr-TR" dirty="0" smtClean="0"/>
              <a:t>kullanılan sözcüklerden </a:t>
            </a:r>
            <a:r>
              <a:rPr lang="tr-TR" dirty="0"/>
              <a:t>başlarız. </a:t>
            </a:r>
            <a:r>
              <a:rPr lang="tr-TR" dirty="0">
                <a:solidFill>
                  <a:srgbClr val="FF0000"/>
                </a:solidFill>
              </a:rPr>
              <a:t>Araştırmalar en çok kullanılan 2000 sözcüğü bilen bir </a:t>
            </a:r>
            <a:r>
              <a:rPr lang="tr-TR" dirty="0" smtClean="0">
                <a:solidFill>
                  <a:srgbClr val="FF0000"/>
                </a:solidFill>
              </a:rPr>
              <a:t>öğrencinin normal </a:t>
            </a:r>
            <a:r>
              <a:rPr lang="tr-TR" dirty="0">
                <a:solidFill>
                  <a:srgbClr val="FF0000"/>
                </a:solidFill>
              </a:rPr>
              <a:t>bir metindeki sözcüklerin yüzde 85′ini anladığını ispat etmiştir</a:t>
            </a:r>
            <a:r>
              <a:rPr lang="tr-TR" dirty="0"/>
              <a:t>” (1999, s.9) der </a:t>
            </a:r>
            <a:r>
              <a:rPr lang="tr-TR" dirty="0" smtClean="0"/>
              <a:t>ve bilgisayar </a:t>
            </a:r>
            <a:r>
              <a:rPr lang="tr-TR" dirty="0"/>
              <a:t>aracılığıyla yeteri kadar büyüklükte bir </a:t>
            </a:r>
            <a:r>
              <a:rPr lang="tr-TR" dirty="0" err="1">
                <a:solidFill>
                  <a:srgbClr val="FF0000"/>
                </a:solidFill>
              </a:rPr>
              <a:t>bütünceden</a:t>
            </a:r>
            <a:r>
              <a:rPr lang="tr-TR" dirty="0">
                <a:solidFill>
                  <a:srgbClr val="FF0000"/>
                </a:solidFill>
              </a:rPr>
              <a:t> (</a:t>
            </a:r>
            <a:r>
              <a:rPr lang="tr-TR" dirty="0" err="1">
                <a:solidFill>
                  <a:srgbClr val="FF0000"/>
                </a:solidFill>
              </a:rPr>
              <a:t>corpus</a:t>
            </a:r>
            <a:r>
              <a:rPr lang="tr-TR" dirty="0">
                <a:solidFill>
                  <a:srgbClr val="FF0000"/>
                </a:solidFill>
              </a:rPr>
              <a:t>) çıkarılan, Türkçenin </a:t>
            </a:r>
            <a:r>
              <a:rPr lang="tr-TR" dirty="0" smtClean="0">
                <a:solidFill>
                  <a:srgbClr val="FF0000"/>
                </a:solidFill>
              </a:rPr>
              <a:t>en çok </a:t>
            </a:r>
            <a:r>
              <a:rPr lang="tr-TR" dirty="0">
                <a:solidFill>
                  <a:srgbClr val="FF0000"/>
                </a:solidFill>
              </a:rPr>
              <a:t>kullanılan 1000 ve 2000 sözcüğünü gösteren sıklık listeleri ve buna dayalı olarak </a:t>
            </a:r>
            <a:r>
              <a:rPr lang="tr-TR" dirty="0" smtClean="0">
                <a:solidFill>
                  <a:srgbClr val="FF0000"/>
                </a:solidFill>
              </a:rPr>
              <a:t>da tanımlanan </a:t>
            </a:r>
            <a:r>
              <a:rPr lang="tr-TR" dirty="0">
                <a:solidFill>
                  <a:srgbClr val="FF0000"/>
                </a:solidFill>
              </a:rPr>
              <a:t>bir ‘temel söz </a:t>
            </a:r>
            <a:r>
              <a:rPr lang="tr-TR" dirty="0" err="1" smtClean="0">
                <a:solidFill>
                  <a:srgbClr val="FF0000"/>
                </a:solidFill>
              </a:rPr>
              <a:t>varlığı‘nın</a:t>
            </a:r>
            <a:r>
              <a:rPr lang="tr-TR" dirty="0" smtClean="0">
                <a:solidFill>
                  <a:srgbClr val="FF0000"/>
                </a:solidFill>
              </a:rPr>
              <a:t> </a:t>
            </a:r>
            <a:r>
              <a:rPr lang="tr-TR" dirty="0">
                <a:solidFill>
                  <a:srgbClr val="FF0000"/>
                </a:solidFill>
              </a:rPr>
              <a:t>yokluğu</a:t>
            </a:r>
            <a:r>
              <a:rPr lang="tr-TR" dirty="0"/>
              <a:t>nu hissettiğini </a:t>
            </a:r>
            <a:r>
              <a:rPr lang="tr-TR" dirty="0" smtClean="0"/>
              <a:t>(1999, </a:t>
            </a:r>
            <a:r>
              <a:rPr lang="tr-TR" dirty="0"/>
              <a:t>s.10) belirtir.</a:t>
            </a:r>
          </a:p>
        </p:txBody>
      </p:sp>
      <p:sp>
        <p:nvSpPr>
          <p:cNvPr id="7" name="Slayt Numarası Yer Tutucusu 6"/>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1999824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pPr algn="ctr"/>
            <a:r>
              <a:rPr lang="tr-TR" dirty="0" smtClean="0"/>
              <a:t>Dil becerileri ve Sözcük Öğretimi</a:t>
            </a:r>
            <a:endParaRPr lang="tr-TR" dirty="0"/>
          </a:p>
        </p:txBody>
      </p:sp>
      <p:sp>
        <p:nvSpPr>
          <p:cNvPr id="2" name="İçerik Yer Tutucusu 1"/>
          <p:cNvSpPr>
            <a:spLocks noGrp="1"/>
          </p:cNvSpPr>
          <p:nvPr>
            <p:ph idx="1"/>
          </p:nvPr>
        </p:nvSpPr>
        <p:spPr/>
        <p:txBody>
          <a:bodyPr>
            <a:normAutofit fontScale="92500" lnSpcReduction="10000"/>
          </a:bodyPr>
          <a:lstStyle/>
          <a:p>
            <a:pPr algn="just"/>
            <a:r>
              <a:rPr lang="tr-TR" dirty="0" err="1"/>
              <a:t>Thorndike’ın</a:t>
            </a:r>
            <a:r>
              <a:rPr lang="tr-TR" dirty="0"/>
              <a:t> 15 ülkede 100.000 çocuk üzerinde yaptığı araştırmada da </a:t>
            </a:r>
            <a:r>
              <a:rPr lang="tr-TR" i="1" dirty="0">
                <a:solidFill>
                  <a:srgbClr val="FF0000"/>
                </a:solidFill>
              </a:rPr>
              <a:t>sözcük bilgisi</a:t>
            </a:r>
            <a:r>
              <a:rPr lang="tr-TR" dirty="0">
                <a:solidFill>
                  <a:srgbClr val="FF0000"/>
                </a:solidFill>
              </a:rPr>
              <a:t> ile </a:t>
            </a:r>
            <a:r>
              <a:rPr lang="tr-TR" i="1" dirty="0">
                <a:solidFill>
                  <a:srgbClr val="FF0000"/>
                </a:solidFill>
              </a:rPr>
              <a:t>anlama</a:t>
            </a:r>
            <a:r>
              <a:rPr lang="tr-TR" dirty="0">
                <a:solidFill>
                  <a:srgbClr val="FF0000"/>
                </a:solidFill>
              </a:rPr>
              <a:t> arasında yüksek bir korelasyon</a:t>
            </a:r>
            <a:r>
              <a:rPr lang="tr-TR" dirty="0"/>
              <a:t> ortaya </a:t>
            </a:r>
            <a:r>
              <a:rPr lang="tr-TR" dirty="0" smtClean="0"/>
              <a:t>çıkmıştır.</a:t>
            </a:r>
          </a:p>
          <a:p>
            <a:pPr algn="just"/>
            <a:r>
              <a:rPr lang="tr-TR" dirty="0" smtClean="0"/>
              <a:t>Kişinin </a:t>
            </a:r>
            <a:r>
              <a:rPr lang="tr-TR" dirty="0"/>
              <a:t>sözcük hazinesi iki katmandan oluşmaktadır. İlk katman </a:t>
            </a:r>
            <a:r>
              <a:rPr lang="tr-TR" i="1" dirty="0" smtClean="0">
                <a:solidFill>
                  <a:srgbClr val="FF0000"/>
                </a:solidFill>
              </a:rPr>
              <a:t>edilgin </a:t>
            </a:r>
            <a:r>
              <a:rPr lang="tr-TR" dirty="0" smtClean="0">
                <a:solidFill>
                  <a:srgbClr val="FF0000"/>
                </a:solidFill>
              </a:rPr>
              <a:t>(pasif</a:t>
            </a:r>
            <a:r>
              <a:rPr lang="tr-TR" dirty="0">
                <a:solidFill>
                  <a:srgbClr val="FF0000"/>
                </a:solidFill>
              </a:rPr>
              <a:t>)</a:t>
            </a:r>
            <a:r>
              <a:rPr lang="tr-TR" dirty="0"/>
              <a:t> olan katmandır. Bu katmanı oluşturan sözcüklere </a:t>
            </a:r>
            <a:r>
              <a:rPr lang="tr-TR" dirty="0">
                <a:solidFill>
                  <a:srgbClr val="FF0000"/>
                </a:solidFill>
              </a:rPr>
              <a:t>işitme ve okuma sözcükleri </a:t>
            </a:r>
            <a:r>
              <a:rPr lang="tr-TR" dirty="0"/>
              <a:t>denir. </a:t>
            </a:r>
            <a:r>
              <a:rPr lang="tr-TR" dirty="0" smtClean="0"/>
              <a:t>Bu sözcükler </a:t>
            </a:r>
            <a:r>
              <a:rPr lang="tr-TR" dirty="0">
                <a:solidFill>
                  <a:srgbClr val="FF0000"/>
                </a:solidFill>
              </a:rPr>
              <a:t>kişinin sözün gelişinden, bağlamından anlamlandırabildiği, </a:t>
            </a:r>
            <a:r>
              <a:rPr lang="tr-TR" dirty="0" smtClean="0">
                <a:solidFill>
                  <a:srgbClr val="FF0000"/>
                </a:solidFill>
              </a:rPr>
              <a:t>tanıyabildiği sözcüklerdir</a:t>
            </a:r>
            <a:r>
              <a:rPr lang="tr-TR" dirty="0"/>
              <a:t>. İkinci katman ise </a:t>
            </a:r>
            <a:r>
              <a:rPr lang="tr-TR" i="1" dirty="0">
                <a:solidFill>
                  <a:srgbClr val="FF0000"/>
                </a:solidFill>
              </a:rPr>
              <a:t>etkin </a:t>
            </a:r>
            <a:r>
              <a:rPr lang="tr-TR" dirty="0">
                <a:solidFill>
                  <a:srgbClr val="FF0000"/>
                </a:solidFill>
              </a:rPr>
              <a:t>(aktif)</a:t>
            </a:r>
            <a:r>
              <a:rPr lang="tr-TR" dirty="0"/>
              <a:t> olan katmandır. Bu katmanı oluşturan </a:t>
            </a:r>
            <a:r>
              <a:rPr lang="tr-TR" dirty="0" smtClean="0"/>
              <a:t>sözcüklere ise </a:t>
            </a:r>
            <a:r>
              <a:rPr lang="tr-TR" dirty="0" smtClean="0">
                <a:solidFill>
                  <a:srgbClr val="FF0000"/>
                </a:solidFill>
              </a:rPr>
              <a:t>«yazma </a:t>
            </a:r>
            <a:r>
              <a:rPr lang="tr-TR" dirty="0">
                <a:solidFill>
                  <a:srgbClr val="FF0000"/>
                </a:solidFill>
              </a:rPr>
              <a:t>ve konuşma </a:t>
            </a:r>
            <a:r>
              <a:rPr lang="tr-TR" dirty="0" smtClean="0">
                <a:solidFill>
                  <a:srgbClr val="FF0000"/>
                </a:solidFill>
              </a:rPr>
              <a:t>sözcükleri» </a:t>
            </a:r>
            <a:r>
              <a:rPr lang="tr-TR" dirty="0"/>
              <a:t>denir. Anlamını bildiğimiz, yerli yerinde </a:t>
            </a:r>
            <a:r>
              <a:rPr lang="tr-TR" dirty="0" smtClean="0"/>
              <a:t>kullandığımız sözcükler </a:t>
            </a:r>
            <a:r>
              <a:rPr lang="tr-TR" dirty="0"/>
              <a:t>etkin sözcüklerdir (Sezer vd. 1991: 214).</a:t>
            </a:r>
          </a:p>
        </p:txBody>
      </p:sp>
      <p:sp>
        <p:nvSpPr>
          <p:cNvPr id="7" name="Slayt Numarası Yer Tutucusu 6"/>
          <p:cNvSpPr>
            <a:spLocks noGrp="1"/>
          </p:cNvSpPr>
          <p:nvPr>
            <p:ph type="sldNum" sz="quarter" idx="12"/>
          </p:nvPr>
        </p:nvSpPr>
        <p:spPr/>
        <p:txBody>
          <a:bodyPr/>
          <a:lstStyle/>
          <a:p>
            <a:fld id="{F302176B-0E47-46AC-8F43-DAB4B8A37D06}" type="slidenum">
              <a:rPr lang="tr-TR" smtClean="0"/>
              <a:t>18</a:t>
            </a:fld>
            <a:endParaRPr lang="tr-TR"/>
          </a:p>
        </p:txBody>
      </p:sp>
    </p:spTree>
    <p:extLst>
      <p:ext uri="{BB962C8B-B14F-4D97-AF65-F5344CB8AC3E}">
        <p14:creationId xmlns:p14="http://schemas.microsoft.com/office/powerpoint/2010/main" val="1898398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pPr algn="ctr"/>
            <a:r>
              <a:rPr lang="tr-TR" sz="3200" dirty="0"/>
              <a:t>Tablo 2: Temel Düzey (A1 / A2) Türkçe Öğretimi İçin Sözcük Dağarcığı</a:t>
            </a:r>
            <a:endParaRPr lang="tr-TR" dirty="0"/>
          </a:p>
        </p:txBody>
      </p:sp>
      <p:sp>
        <p:nvSpPr>
          <p:cNvPr id="2" name="İçerik Yer Tutucusu 1"/>
          <p:cNvSpPr>
            <a:spLocks noGrp="1"/>
          </p:cNvSpPr>
          <p:nvPr>
            <p:ph idx="1"/>
          </p:nvPr>
        </p:nvSpPr>
        <p:spPr/>
        <p:txBody>
          <a:bodyPr>
            <a:normAutofit fontScale="92500" lnSpcReduction="20000"/>
          </a:bodyPr>
          <a:lstStyle/>
          <a:p>
            <a:pPr algn="just"/>
            <a:r>
              <a:rPr lang="tr-TR" dirty="0"/>
              <a:t>Sözcük öncelikle pasif sözcük hazinesine kazandırılmalıdır. Çünkü pasif sözcük hazinesi oluşmadan aktif sözcük hazinesi oluşmaz</a:t>
            </a:r>
            <a:r>
              <a:rPr lang="tr-TR" dirty="0" smtClean="0"/>
              <a:t>.</a:t>
            </a:r>
          </a:p>
          <a:p>
            <a:pPr algn="just"/>
            <a:r>
              <a:rPr lang="tr-TR" i="1" dirty="0"/>
              <a:t>“Sözcük öğrenciye ne kadar zengin bir yöntem ve organize ile kazandırılırsa </a:t>
            </a:r>
            <a:r>
              <a:rPr lang="tr-TR" b="1" i="1" dirty="0">
                <a:solidFill>
                  <a:srgbClr val="FF0000"/>
                </a:solidFill>
              </a:rPr>
              <a:t>zihinsel sözlüğe sözcüğü yerleştirme ve geri getirme de o kadar kolay olacaktır. Sözcüklerin uzun dönem hafızaya yerleştirilmeleri, onların anlamı, cümle içinde kullanımı, seslendirilmesi ve şekil yapısıyla ilgilidi</a:t>
            </a:r>
            <a:r>
              <a:rPr lang="tr-TR" i="1" dirty="0"/>
              <a:t>r” </a:t>
            </a:r>
            <a:r>
              <a:rPr lang="tr-TR" dirty="0"/>
              <a:t>(Akyol, 2005: 157</a:t>
            </a:r>
            <a:r>
              <a:rPr lang="tr-TR" dirty="0" smtClean="0"/>
              <a:t>).</a:t>
            </a:r>
            <a:endParaRPr lang="tr-TR" dirty="0"/>
          </a:p>
          <a:p>
            <a:pPr algn="just"/>
            <a:r>
              <a:rPr lang="tr-TR" dirty="0"/>
              <a:t>Fatma Açık, “Temel Türkçe (A1/A2) İçin Söz Dağarcığı Tespit Denemesi” başlıklı incelemesinde; konu ile ilgili başvurulabilecek bir sıklık dizelgesi vermiştir (Açık, 2013</a:t>
            </a:r>
            <a:r>
              <a:rPr lang="tr-TR" dirty="0" smtClean="0"/>
              <a:t>).</a:t>
            </a:r>
            <a:endParaRPr lang="tr-TR" dirty="0" smtClean="0">
              <a:hlinkClick r:id="rId2" action="ppaction://hlinkfile"/>
            </a:endParaRPr>
          </a:p>
          <a:p>
            <a:r>
              <a:rPr lang="tr-TR" dirty="0" smtClean="0">
                <a:hlinkClick r:id="rId2" action="ppaction://hlinkfile"/>
              </a:rPr>
              <a:t>Temel Düzey Sözcük Dağarcığı.pdf</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19</a:t>
            </a:fld>
            <a:endParaRPr lang="tr-TR"/>
          </a:p>
        </p:txBody>
      </p:sp>
    </p:spTree>
    <p:extLst>
      <p:ext uri="{BB962C8B-B14F-4D97-AF65-F5344CB8AC3E}">
        <p14:creationId xmlns:p14="http://schemas.microsoft.com/office/powerpoint/2010/main" val="3939726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smtClean="0"/>
              <a:t>GİRİŞ</a:t>
            </a:r>
            <a:endParaRPr lang="tr-TR" dirty="0"/>
          </a:p>
        </p:txBody>
      </p:sp>
      <p:sp>
        <p:nvSpPr>
          <p:cNvPr id="2" name="İçerik Yer Tutucusu 1"/>
          <p:cNvSpPr>
            <a:spLocks noGrp="1"/>
          </p:cNvSpPr>
          <p:nvPr>
            <p:ph idx="1"/>
          </p:nvPr>
        </p:nvSpPr>
        <p:spPr/>
        <p:txBody>
          <a:bodyPr>
            <a:normAutofit/>
          </a:bodyPr>
          <a:lstStyle/>
          <a:p>
            <a:pPr algn="just"/>
            <a:r>
              <a:rPr lang="tr-TR" dirty="0"/>
              <a:t>Newton’a evrenin mekanik düzenini nasıl keşfettiği sorulduğunda, </a:t>
            </a:r>
            <a:r>
              <a:rPr lang="tr-TR" b="1" dirty="0">
                <a:solidFill>
                  <a:srgbClr val="FF0000"/>
                </a:solidFill>
              </a:rPr>
              <a:t>“gece gündüz onu düşünerek”</a:t>
            </a:r>
            <a:r>
              <a:rPr lang="tr-TR" dirty="0"/>
              <a:t> (</a:t>
            </a:r>
            <a:r>
              <a:rPr lang="tr-TR" dirty="0" err="1"/>
              <a:t>nocte</a:t>
            </a:r>
            <a:r>
              <a:rPr lang="tr-TR" dirty="0"/>
              <a:t> </a:t>
            </a:r>
            <a:r>
              <a:rPr lang="tr-TR" dirty="0" err="1"/>
              <a:t>dieque</a:t>
            </a:r>
            <a:r>
              <a:rPr lang="tr-TR" dirty="0"/>
              <a:t> </a:t>
            </a:r>
            <a:r>
              <a:rPr lang="tr-TR" dirty="0" err="1"/>
              <a:t>incubando</a:t>
            </a:r>
            <a:r>
              <a:rPr lang="tr-TR" dirty="0"/>
              <a:t>) diye cevap vermiştir. Yani; yalnızca ve yalnızca bir şeyi gece gündüz düşünmek, onun için, onun yüzünden başka hiçbir şeyi düşünemeyecek hâle gelmek, her şeyden kesilmek, başka hiçbir şeye yönelmemek, odaklanmamak. Türkçenin yabancı dil olarak öğretimi ile ilgilenen uzmanların ve araştırmacıların da yapması gereken şey budur</a:t>
            </a:r>
            <a:r>
              <a:rPr lang="tr-TR" dirty="0" smtClean="0"/>
              <a:t>.</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2</a:t>
            </a:fld>
            <a:endParaRPr lang="tr-TR"/>
          </a:p>
        </p:txBody>
      </p:sp>
    </p:spTree>
    <p:extLst>
      <p:ext uri="{BB962C8B-B14F-4D97-AF65-F5344CB8AC3E}">
        <p14:creationId xmlns:p14="http://schemas.microsoft.com/office/powerpoint/2010/main" val="550888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pPr algn="ctr"/>
            <a:r>
              <a:rPr lang="tr-TR" dirty="0" smtClean="0"/>
              <a:t>Sıklık Sözlüğünün Önemi</a:t>
            </a:r>
            <a:endParaRPr lang="tr-TR" dirty="0"/>
          </a:p>
        </p:txBody>
      </p:sp>
      <p:sp>
        <p:nvSpPr>
          <p:cNvPr id="2" name="İçerik Yer Tutucusu 1"/>
          <p:cNvSpPr>
            <a:spLocks noGrp="1"/>
          </p:cNvSpPr>
          <p:nvPr>
            <p:ph idx="1"/>
          </p:nvPr>
        </p:nvSpPr>
        <p:spPr/>
        <p:txBody>
          <a:bodyPr>
            <a:normAutofit/>
          </a:bodyPr>
          <a:lstStyle/>
          <a:p>
            <a:pPr algn="just"/>
            <a:r>
              <a:rPr lang="tr-TR" dirty="0"/>
              <a:t>Dil eğitiminde </a:t>
            </a:r>
            <a:r>
              <a:rPr lang="tr-TR" dirty="0">
                <a:solidFill>
                  <a:srgbClr val="FF0000"/>
                </a:solidFill>
              </a:rPr>
              <a:t>sözcük ve ek sıklıkları</a:t>
            </a:r>
            <a:r>
              <a:rPr lang="tr-TR" dirty="0"/>
              <a:t> bilgileri, </a:t>
            </a:r>
            <a:r>
              <a:rPr lang="tr-TR" dirty="0">
                <a:solidFill>
                  <a:srgbClr val="FF0000"/>
                </a:solidFill>
              </a:rPr>
              <a:t>ders izlencelerinin oluşturulmasında, okuma öğretimi kitapları geliştirmede, ikinci dil olarak Türkçe öğretim kitaplarında, sözlüklerde ve ikinci dil olarak Türkçe öğrenenlere yönelik testlerin geliştirilmesi</a:t>
            </a:r>
            <a:r>
              <a:rPr lang="tr-TR" dirty="0"/>
              <a:t>nde </a:t>
            </a:r>
            <a:r>
              <a:rPr lang="tr-TR" dirty="0">
                <a:solidFill>
                  <a:srgbClr val="FF0000"/>
                </a:solidFill>
              </a:rPr>
              <a:t>hangi sözcüklerin, sözcük türlerinin ve eklerin seçileceğine karar verilmesi</a:t>
            </a:r>
            <a:r>
              <a:rPr lang="tr-TR" dirty="0"/>
              <a:t>nde önemli bir rol </a:t>
            </a:r>
            <a:r>
              <a:rPr lang="tr-TR" dirty="0" smtClean="0"/>
              <a:t>oynayacaktır</a:t>
            </a:r>
            <a:r>
              <a:rPr lang="tr-TR" dirty="0"/>
              <a:t> </a:t>
            </a:r>
            <a:r>
              <a:rPr lang="tr-TR" dirty="0" smtClean="0"/>
              <a:t>(Aksan, 2015).</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1218820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en-US" sz="4800" b="1" dirty="0" err="1"/>
              <a:t>Türkçenin</a:t>
            </a:r>
            <a:r>
              <a:rPr lang="en-US" sz="4800" b="1" dirty="0"/>
              <a:t> </a:t>
            </a:r>
            <a:r>
              <a:rPr lang="en-US" sz="4800" b="1" dirty="0" err="1"/>
              <a:t>Derlem-Temelli</a:t>
            </a:r>
            <a:r>
              <a:rPr lang="en-US" sz="4800" b="1" dirty="0"/>
              <a:t> </a:t>
            </a:r>
            <a:r>
              <a:rPr lang="en-US" sz="4800" b="1" dirty="0" err="1"/>
              <a:t>Sıklık</a:t>
            </a:r>
            <a:r>
              <a:rPr lang="en-US" sz="4800" b="1" dirty="0"/>
              <a:t> </a:t>
            </a:r>
            <a:r>
              <a:rPr lang="en-US" sz="4800" b="1" dirty="0" err="1"/>
              <a:t>Sözlüğü</a:t>
            </a:r>
            <a:endParaRPr lang="tr-TR" dirty="0"/>
          </a:p>
        </p:txBody>
      </p:sp>
      <p:sp>
        <p:nvSpPr>
          <p:cNvPr id="2" name="İçerik Yer Tutucusu 1"/>
          <p:cNvSpPr>
            <a:spLocks noGrp="1"/>
          </p:cNvSpPr>
          <p:nvPr>
            <p:ph idx="1"/>
          </p:nvPr>
        </p:nvSpPr>
        <p:spPr/>
        <p:txBody>
          <a:bodyPr>
            <a:normAutofit fontScale="85000" lnSpcReduction="10000"/>
          </a:bodyPr>
          <a:lstStyle/>
          <a:p>
            <a:pPr algn="just"/>
            <a:r>
              <a:rPr lang="tr-TR" dirty="0"/>
              <a:t>Türkçe için yapılan sıklık çalışmalarının başlangıcı 1960’lara kadar tarihlenebilse de, henüz bütüncül, kapsamlı, tutarlı, nitel ve nicel olarak güncel Türkçenin tüm </a:t>
            </a:r>
            <a:r>
              <a:rPr lang="tr-TR" i="1" dirty="0" err="1">
                <a:solidFill>
                  <a:srgbClr val="FF0000"/>
                </a:solidFill>
              </a:rPr>
              <a:t>başsözcük</a:t>
            </a:r>
            <a:r>
              <a:rPr lang="tr-TR" dirty="0">
                <a:solidFill>
                  <a:srgbClr val="FF0000"/>
                </a:solidFill>
              </a:rPr>
              <a:t> (İng. </a:t>
            </a:r>
            <a:r>
              <a:rPr lang="tr-TR" dirty="0" err="1">
                <a:solidFill>
                  <a:srgbClr val="FF0000"/>
                </a:solidFill>
              </a:rPr>
              <a:t>lemma</a:t>
            </a:r>
            <a:r>
              <a:rPr lang="tr-TR" dirty="0">
                <a:solidFill>
                  <a:srgbClr val="FF0000"/>
                </a:solidFill>
              </a:rPr>
              <a:t>) ve biçimbirimleri</a:t>
            </a:r>
            <a:r>
              <a:rPr lang="tr-TR" dirty="0"/>
              <a:t>ni içeren, </a:t>
            </a:r>
            <a:r>
              <a:rPr lang="tr-TR" dirty="0">
                <a:solidFill>
                  <a:srgbClr val="FF0000"/>
                </a:solidFill>
              </a:rPr>
              <a:t>sözcük türü işaretlemeleri</a:t>
            </a:r>
            <a:r>
              <a:rPr lang="tr-TR" dirty="0"/>
              <a:t>ne dayalı bir sıklık sözlüğü </a:t>
            </a:r>
            <a:r>
              <a:rPr lang="tr-TR" dirty="0" smtClean="0"/>
              <a:t>yayınlanamamıştır (Aksan, 2015).</a:t>
            </a:r>
          </a:p>
          <a:p>
            <a:pPr algn="just"/>
            <a:r>
              <a:rPr lang="tr-TR" dirty="0">
                <a:solidFill>
                  <a:srgbClr val="FF0000"/>
                </a:solidFill>
              </a:rPr>
              <a:t>Öncü çalışmalar arasında</a:t>
            </a:r>
            <a:r>
              <a:rPr lang="tr-TR" dirty="0"/>
              <a:t>, Türkçe biçimbirim sıklarıyla ilgili araştırmalar yapan </a:t>
            </a:r>
            <a:r>
              <a:rPr lang="tr-TR" dirty="0">
                <a:solidFill>
                  <a:srgbClr val="FF0000"/>
                </a:solidFill>
              </a:rPr>
              <a:t>Pierce</a:t>
            </a:r>
            <a:r>
              <a:rPr lang="tr-TR" dirty="0"/>
              <a:t> (1961, 1962)’</a:t>
            </a:r>
            <a:r>
              <a:rPr lang="tr-TR" dirty="0" err="1"/>
              <a:t>yi</a:t>
            </a:r>
            <a:r>
              <a:rPr lang="tr-TR" dirty="0"/>
              <a:t> gösterebiliriz</a:t>
            </a:r>
            <a:r>
              <a:rPr lang="tr-TR" dirty="0">
                <a:solidFill>
                  <a:srgbClr val="FF0000"/>
                </a:solidFill>
              </a:rPr>
              <a:t>. Pierce (1961), %75’i okuma-yazma bilmeyen fabrika işçilerinin konuşmalarını bir berber dükkânında kaydetmiş </a:t>
            </a:r>
            <a:r>
              <a:rPr lang="tr-TR" dirty="0"/>
              <a:t>(47.000 sözcük), </a:t>
            </a:r>
            <a:r>
              <a:rPr lang="tr-TR" dirty="0">
                <a:solidFill>
                  <a:srgbClr val="FF0000"/>
                </a:solidFill>
              </a:rPr>
              <a:t>bunlara askerlik görevini yapmakta olan, yine okuma-yazma bilmeyen erlerin konuşmalarını</a:t>
            </a:r>
            <a:r>
              <a:rPr lang="tr-TR" dirty="0"/>
              <a:t> (93.000 sözcük)  </a:t>
            </a:r>
            <a:r>
              <a:rPr lang="tr-TR" dirty="0">
                <a:solidFill>
                  <a:srgbClr val="FF0000"/>
                </a:solidFill>
              </a:rPr>
              <a:t>ekleyerek</a:t>
            </a:r>
            <a:r>
              <a:rPr lang="tr-TR" dirty="0"/>
              <a:t> 140.000 sözcüklük bir </a:t>
            </a:r>
            <a:r>
              <a:rPr lang="tr-TR" dirty="0">
                <a:solidFill>
                  <a:srgbClr val="FF0000"/>
                </a:solidFill>
              </a:rPr>
              <a:t>sözlü derlem </a:t>
            </a:r>
            <a:r>
              <a:rPr lang="tr-TR" dirty="0"/>
              <a:t>oluşturmuş ve yazıya aktarılmasını </a:t>
            </a:r>
            <a:r>
              <a:rPr lang="tr-TR" dirty="0" smtClean="0"/>
              <a:t>sağlamıştır</a:t>
            </a:r>
            <a:r>
              <a:rPr lang="tr-TR" dirty="0"/>
              <a:t> </a:t>
            </a:r>
            <a:r>
              <a:rPr lang="tr-TR" dirty="0" smtClean="0"/>
              <a:t>(Aksan, 2015)</a:t>
            </a:r>
            <a:endParaRPr lang="tr-TR" dirty="0"/>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2831940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a:t>Türkçede </a:t>
            </a:r>
            <a:r>
              <a:rPr lang="tr-TR" dirty="0">
                <a:solidFill>
                  <a:srgbClr val="FF0000"/>
                </a:solidFill>
              </a:rPr>
              <a:t>Göz</a:t>
            </a:r>
            <a:r>
              <a:rPr lang="tr-TR" dirty="0"/>
              <a:t> (2003)’ün hazırladığı sözcük sıklığı sözlüğünün </a:t>
            </a:r>
            <a:r>
              <a:rPr lang="tr-TR" dirty="0" smtClean="0"/>
              <a:t>bu alandaki ilk </a:t>
            </a:r>
            <a:r>
              <a:rPr lang="tr-TR" dirty="0"/>
              <a:t>sözlük olduğunu görürüz. Bu sözlük </a:t>
            </a:r>
            <a:r>
              <a:rPr lang="tr-TR" dirty="0">
                <a:solidFill>
                  <a:srgbClr val="FF0000"/>
                </a:solidFill>
              </a:rPr>
              <a:t>Brown Derlemi </a:t>
            </a:r>
            <a:r>
              <a:rPr lang="tr-TR" dirty="0"/>
              <a:t>örnek alınarak hazırlanan 1 milyon sözcüklük genel Türkçenin kullanımlarını yansıtan 1995-2000 yıllarında yayınlanan kitap ve süreli yayınlar kullanılarak yapılmıştır. Sözlük 22.693 </a:t>
            </a:r>
            <a:r>
              <a:rPr lang="tr-TR" dirty="0" err="1"/>
              <a:t>başsözcüğün</a:t>
            </a:r>
            <a:r>
              <a:rPr lang="tr-TR" dirty="0"/>
              <a:t> gözlenen sıklık değerlerinin sayısal ve alfabetik sıralı sıklık listelerinden oluşmaktadır. Sözcük sayısı küçük bir derlemle çalışan </a:t>
            </a:r>
            <a:r>
              <a:rPr lang="tr-TR" dirty="0" err="1"/>
              <a:t>Göz’ün</a:t>
            </a:r>
            <a:r>
              <a:rPr lang="tr-TR" dirty="0"/>
              <a:t> bu sözlüğünün önemli yanı </a:t>
            </a:r>
            <a:r>
              <a:rPr lang="tr-TR" dirty="0">
                <a:solidFill>
                  <a:srgbClr val="FF0000"/>
                </a:solidFill>
              </a:rPr>
              <a:t>çokanlamlı ve </a:t>
            </a:r>
            <a:r>
              <a:rPr lang="tr-TR" dirty="0" err="1">
                <a:solidFill>
                  <a:srgbClr val="FF0000"/>
                </a:solidFill>
              </a:rPr>
              <a:t>eşyazımlı</a:t>
            </a:r>
            <a:r>
              <a:rPr lang="tr-TR" dirty="0">
                <a:solidFill>
                  <a:srgbClr val="FF0000"/>
                </a:solidFill>
              </a:rPr>
              <a:t> </a:t>
            </a:r>
            <a:r>
              <a:rPr lang="tr-TR" dirty="0" err="1">
                <a:solidFill>
                  <a:srgbClr val="FF0000"/>
                </a:solidFill>
              </a:rPr>
              <a:t>başsözcüklerin</a:t>
            </a:r>
            <a:r>
              <a:rPr lang="tr-TR" dirty="0">
                <a:solidFill>
                  <a:srgbClr val="FF0000"/>
                </a:solidFill>
              </a:rPr>
              <a:t> anlamına göre bir sıklık değeri</a:t>
            </a:r>
            <a:r>
              <a:rPr lang="tr-TR" dirty="0"/>
              <a:t> de verilmiş olmasıdır. </a:t>
            </a:r>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22</a:t>
            </a:fld>
            <a:endParaRPr lang="tr-TR"/>
          </a:p>
        </p:txBody>
      </p:sp>
    </p:spTree>
    <p:extLst>
      <p:ext uri="{BB962C8B-B14F-4D97-AF65-F5344CB8AC3E}">
        <p14:creationId xmlns:p14="http://schemas.microsoft.com/office/powerpoint/2010/main" val="3830369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smtClean="0"/>
              <a:t>Türkçe Ulusal Derlem</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4092499097"/>
              </p:ext>
            </p:extLst>
          </p:nvPr>
        </p:nvGraphicFramePr>
        <p:xfrm>
          <a:off x="2627784" y="2564904"/>
          <a:ext cx="3510915" cy="2208276"/>
        </p:xfrm>
        <a:graphic>
          <a:graphicData uri="http://schemas.openxmlformats.org/drawingml/2006/table">
            <a:tbl>
              <a:tblPr firstRow="1" bandRow="1">
                <a:tableStyleId>{5C22544A-7EE6-4342-B048-85BDC9FD1C3A}</a:tableStyleId>
              </a:tblPr>
              <a:tblGrid>
                <a:gridCol w="1065644">
                  <a:extLst>
                    <a:ext uri="{9D8B030D-6E8A-4147-A177-3AD203B41FA5}">
                      <a16:colId xmlns:a16="http://schemas.microsoft.com/office/drawing/2014/main" val="20000"/>
                    </a:ext>
                  </a:extLst>
                </a:gridCol>
                <a:gridCol w="912774">
                  <a:extLst>
                    <a:ext uri="{9D8B030D-6E8A-4147-A177-3AD203B41FA5}">
                      <a16:colId xmlns:a16="http://schemas.microsoft.com/office/drawing/2014/main" val="20001"/>
                    </a:ext>
                  </a:extLst>
                </a:gridCol>
                <a:gridCol w="809382">
                  <a:extLst>
                    <a:ext uri="{9D8B030D-6E8A-4147-A177-3AD203B41FA5}">
                      <a16:colId xmlns:a16="http://schemas.microsoft.com/office/drawing/2014/main" val="20002"/>
                    </a:ext>
                  </a:extLst>
                </a:gridCol>
                <a:gridCol w="723115">
                  <a:extLst>
                    <a:ext uri="{9D8B030D-6E8A-4147-A177-3AD203B41FA5}">
                      <a16:colId xmlns:a16="http://schemas.microsoft.com/office/drawing/2014/main" val="20003"/>
                    </a:ext>
                  </a:extLst>
                </a:gridCol>
              </a:tblGrid>
              <a:tr h="196215">
                <a:tc>
                  <a:txBody>
                    <a:bodyPr/>
                    <a:lstStyle/>
                    <a:p>
                      <a:pPr>
                        <a:lnSpc>
                          <a:spcPct val="115000"/>
                        </a:lnSpc>
                        <a:spcAft>
                          <a:spcPts val="800"/>
                        </a:spcAft>
                      </a:pPr>
                      <a:r>
                        <a:rPr lang="tr-TR" sz="1800" dirty="0">
                          <a:effectLst/>
                        </a:rPr>
                        <a:t>TUD Bölümler</a:t>
                      </a:r>
                      <a:endParaRPr lang="tr-TR" sz="1800" dirty="0">
                        <a:effectLst/>
                        <a:latin typeface="Calibri"/>
                        <a:ea typeface="Times New Roman"/>
                        <a:cs typeface="Arial"/>
                      </a:endParaRPr>
                    </a:p>
                  </a:txBody>
                  <a:tcPr marL="68580" marR="68580" marT="0" marB="0"/>
                </a:tc>
                <a:tc>
                  <a:txBody>
                    <a:bodyPr/>
                    <a:lstStyle/>
                    <a:p>
                      <a:pPr>
                        <a:lnSpc>
                          <a:spcPct val="115000"/>
                        </a:lnSpc>
                        <a:spcAft>
                          <a:spcPts val="800"/>
                        </a:spcAft>
                      </a:pPr>
                      <a:r>
                        <a:rPr lang="tr-TR" sz="1800" dirty="0" err="1">
                          <a:effectLst/>
                        </a:rPr>
                        <a:t>Sözcükbirim</a:t>
                      </a:r>
                      <a:r>
                        <a:rPr lang="tr-TR" sz="1800" dirty="0">
                          <a:effectLst/>
                        </a:rPr>
                        <a:t> </a:t>
                      </a:r>
                      <a:endParaRPr lang="tr-TR" sz="1800" dirty="0">
                        <a:effectLst/>
                        <a:latin typeface="Calibri"/>
                        <a:ea typeface="Times New Roman"/>
                        <a:cs typeface="Arial"/>
                      </a:endParaRPr>
                    </a:p>
                  </a:txBody>
                  <a:tcPr marL="68580" marR="68580" marT="0" marB="0"/>
                </a:tc>
                <a:tc>
                  <a:txBody>
                    <a:bodyPr/>
                    <a:lstStyle/>
                    <a:p>
                      <a:pPr>
                        <a:lnSpc>
                          <a:spcPct val="115000"/>
                        </a:lnSpc>
                        <a:spcAft>
                          <a:spcPts val="800"/>
                        </a:spcAft>
                      </a:pPr>
                      <a:r>
                        <a:rPr lang="tr-TR" sz="1800">
                          <a:effectLst/>
                        </a:rPr>
                        <a:t>Teksözcük </a:t>
                      </a:r>
                      <a:endParaRPr lang="tr-TR" sz="1800">
                        <a:effectLst/>
                        <a:latin typeface="Calibri"/>
                        <a:ea typeface="Times New Roman"/>
                        <a:cs typeface="Arial"/>
                      </a:endParaRPr>
                    </a:p>
                  </a:txBody>
                  <a:tcPr marL="68580" marR="68580" marT="0" marB="0"/>
                </a:tc>
                <a:tc>
                  <a:txBody>
                    <a:bodyPr/>
                    <a:lstStyle/>
                    <a:p>
                      <a:pPr>
                        <a:lnSpc>
                          <a:spcPct val="115000"/>
                        </a:lnSpc>
                        <a:spcAft>
                          <a:spcPts val="800"/>
                        </a:spcAft>
                      </a:pPr>
                      <a:r>
                        <a:rPr lang="tr-TR" sz="1800">
                          <a:effectLst/>
                        </a:rPr>
                        <a:t>Başsözcük</a:t>
                      </a:r>
                      <a:endParaRPr lang="tr-TR" sz="1800">
                        <a:effectLst/>
                        <a:latin typeface="Calibri"/>
                        <a:ea typeface="Times New Roman"/>
                        <a:cs typeface="Arial"/>
                      </a:endParaRPr>
                    </a:p>
                  </a:txBody>
                  <a:tcPr marL="68580" marR="68580" marT="0" marB="0"/>
                </a:tc>
                <a:extLst>
                  <a:ext uri="{0D108BD9-81ED-4DB2-BD59-A6C34878D82A}">
                    <a16:rowId xmlns:a16="http://schemas.microsoft.com/office/drawing/2014/main" val="10000"/>
                  </a:ext>
                </a:extLst>
              </a:tr>
              <a:tr h="224155">
                <a:tc>
                  <a:txBody>
                    <a:bodyPr/>
                    <a:lstStyle/>
                    <a:p>
                      <a:pPr>
                        <a:lnSpc>
                          <a:spcPct val="115000"/>
                        </a:lnSpc>
                        <a:spcAft>
                          <a:spcPts val="0"/>
                        </a:spcAft>
                      </a:pPr>
                      <a:r>
                        <a:rPr lang="tr-TR" sz="1800">
                          <a:effectLst/>
                        </a:rPr>
                        <a:t>Yazılı </a:t>
                      </a:r>
                      <a:endParaRPr lang="tr-TR" sz="1800">
                        <a:effectLst/>
                        <a:latin typeface="Calibri"/>
                        <a:ea typeface="Times New Roman"/>
                        <a:cs typeface="Arial"/>
                      </a:endParaRPr>
                    </a:p>
                  </a:txBody>
                  <a:tcPr marL="68580" marR="68580" marT="0" marB="0"/>
                </a:tc>
                <a:tc>
                  <a:txBody>
                    <a:bodyPr/>
                    <a:lstStyle/>
                    <a:p>
                      <a:pPr>
                        <a:lnSpc>
                          <a:spcPct val="115000"/>
                        </a:lnSpc>
                        <a:spcAft>
                          <a:spcPts val="0"/>
                        </a:spcAft>
                      </a:pPr>
                      <a:r>
                        <a:rPr lang="tr-TR" sz="1800">
                          <a:effectLst/>
                        </a:rPr>
                        <a:t>49,983,288 </a:t>
                      </a:r>
                      <a:endParaRPr lang="tr-TR" sz="1800">
                        <a:effectLst/>
                        <a:latin typeface="Calibri"/>
                        <a:ea typeface="Times New Roman"/>
                        <a:cs typeface="Arial"/>
                      </a:endParaRPr>
                    </a:p>
                  </a:txBody>
                  <a:tcPr marL="68580" marR="68580" marT="0" marB="0"/>
                </a:tc>
                <a:tc>
                  <a:txBody>
                    <a:bodyPr/>
                    <a:lstStyle/>
                    <a:p>
                      <a:pPr>
                        <a:lnSpc>
                          <a:spcPct val="115000"/>
                        </a:lnSpc>
                        <a:spcAft>
                          <a:spcPts val="0"/>
                        </a:spcAft>
                      </a:pPr>
                      <a:r>
                        <a:rPr lang="tr-TR" sz="1800" dirty="0">
                          <a:effectLst/>
                        </a:rPr>
                        <a:t>1,316,462 </a:t>
                      </a:r>
                      <a:endParaRPr lang="tr-TR" sz="1800" dirty="0">
                        <a:effectLst/>
                        <a:latin typeface="Calibri"/>
                        <a:ea typeface="Times New Roman"/>
                        <a:cs typeface="Arial"/>
                      </a:endParaRPr>
                    </a:p>
                  </a:txBody>
                  <a:tcPr marL="68580" marR="68580" marT="0" marB="0"/>
                </a:tc>
                <a:tc>
                  <a:txBody>
                    <a:bodyPr/>
                    <a:lstStyle/>
                    <a:p>
                      <a:pPr>
                        <a:lnSpc>
                          <a:spcPct val="115000"/>
                        </a:lnSpc>
                        <a:spcAft>
                          <a:spcPts val="0"/>
                        </a:spcAft>
                      </a:pPr>
                      <a:r>
                        <a:rPr lang="tr-TR" sz="1800">
                          <a:effectLst/>
                        </a:rPr>
                        <a:t>71,437</a:t>
                      </a:r>
                      <a:endParaRPr lang="tr-TR" sz="1800">
                        <a:effectLst/>
                        <a:latin typeface="Calibri"/>
                        <a:ea typeface="Times New Roman"/>
                        <a:cs typeface="Arial"/>
                      </a:endParaRPr>
                    </a:p>
                  </a:txBody>
                  <a:tcPr marL="68580" marR="68580" marT="0" marB="0"/>
                </a:tc>
                <a:extLst>
                  <a:ext uri="{0D108BD9-81ED-4DB2-BD59-A6C34878D82A}">
                    <a16:rowId xmlns:a16="http://schemas.microsoft.com/office/drawing/2014/main" val="10001"/>
                  </a:ext>
                </a:extLst>
              </a:tr>
              <a:tr h="168275">
                <a:tc>
                  <a:txBody>
                    <a:bodyPr/>
                    <a:lstStyle/>
                    <a:p>
                      <a:pPr>
                        <a:lnSpc>
                          <a:spcPct val="115000"/>
                        </a:lnSpc>
                        <a:spcAft>
                          <a:spcPts val="0"/>
                        </a:spcAft>
                      </a:pPr>
                      <a:r>
                        <a:rPr lang="tr-TR" sz="1800">
                          <a:effectLst/>
                        </a:rPr>
                        <a:t>Sözlü</a:t>
                      </a:r>
                      <a:endParaRPr lang="tr-TR" sz="1800">
                        <a:effectLst/>
                        <a:latin typeface="Calibri"/>
                        <a:ea typeface="Times New Roman"/>
                        <a:cs typeface="Arial"/>
                      </a:endParaRPr>
                    </a:p>
                  </a:txBody>
                  <a:tcPr marL="68580" marR="68580" marT="0" marB="0"/>
                </a:tc>
                <a:tc>
                  <a:txBody>
                    <a:bodyPr/>
                    <a:lstStyle/>
                    <a:p>
                      <a:pPr>
                        <a:lnSpc>
                          <a:spcPct val="115000"/>
                        </a:lnSpc>
                        <a:spcAft>
                          <a:spcPts val="0"/>
                        </a:spcAft>
                      </a:pPr>
                      <a:r>
                        <a:rPr lang="tr-TR" sz="1800">
                          <a:effectLst/>
                        </a:rPr>
                        <a:t>1,013,728 </a:t>
                      </a:r>
                      <a:endParaRPr lang="tr-TR" sz="1800">
                        <a:effectLst/>
                        <a:latin typeface="Calibri"/>
                        <a:ea typeface="Times New Roman"/>
                        <a:cs typeface="Arial"/>
                      </a:endParaRPr>
                    </a:p>
                  </a:txBody>
                  <a:tcPr marL="68580" marR="68580" marT="0" marB="0"/>
                </a:tc>
                <a:tc>
                  <a:txBody>
                    <a:bodyPr/>
                    <a:lstStyle/>
                    <a:p>
                      <a:pPr>
                        <a:lnSpc>
                          <a:spcPct val="115000"/>
                        </a:lnSpc>
                        <a:spcAft>
                          <a:spcPts val="0"/>
                        </a:spcAft>
                      </a:pPr>
                      <a:r>
                        <a:rPr lang="tr-TR" sz="1800" dirty="0">
                          <a:effectLst/>
                        </a:rPr>
                        <a:t>114,044</a:t>
                      </a:r>
                      <a:endParaRPr lang="tr-TR" sz="1800" dirty="0">
                        <a:effectLst/>
                        <a:latin typeface="Calibri"/>
                        <a:ea typeface="Times New Roman"/>
                        <a:cs typeface="Arial"/>
                      </a:endParaRPr>
                    </a:p>
                  </a:txBody>
                  <a:tcPr marL="68580" marR="68580" marT="0" marB="0"/>
                </a:tc>
                <a:tc>
                  <a:txBody>
                    <a:bodyPr/>
                    <a:lstStyle/>
                    <a:p>
                      <a:pPr>
                        <a:lnSpc>
                          <a:spcPct val="115000"/>
                        </a:lnSpc>
                        <a:spcAft>
                          <a:spcPts val="0"/>
                        </a:spcAft>
                      </a:pPr>
                      <a:r>
                        <a:rPr lang="tr-TR" sz="1800" dirty="0">
                          <a:effectLst/>
                        </a:rPr>
                        <a:t>13,429</a:t>
                      </a:r>
                      <a:endParaRPr lang="tr-TR" sz="1800" dirty="0">
                        <a:effectLst/>
                        <a:latin typeface="Calibri"/>
                        <a:ea typeface="Times New Roman"/>
                        <a:cs typeface="Arial"/>
                      </a:endParaRPr>
                    </a:p>
                  </a:txBody>
                  <a:tcPr marL="68580" marR="68580" marT="0" marB="0"/>
                </a:tc>
                <a:extLst>
                  <a:ext uri="{0D108BD9-81ED-4DB2-BD59-A6C34878D82A}">
                    <a16:rowId xmlns:a16="http://schemas.microsoft.com/office/drawing/2014/main" val="10002"/>
                  </a:ext>
                </a:extLst>
              </a:tr>
            </a:tbl>
          </a:graphicData>
        </a:graphic>
      </p:graphicFrame>
      <p:sp>
        <p:nvSpPr>
          <p:cNvPr id="7" name="Slayt Numarası Yer Tutucusu 6"/>
          <p:cNvSpPr>
            <a:spLocks noGrp="1"/>
          </p:cNvSpPr>
          <p:nvPr>
            <p:ph type="sldNum" sz="quarter" idx="12"/>
          </p:nvPr>
        </p:nvSpPr>
        <p:spPr/>
        <p:txBody>
          <a:bodyPr/>
          <a:lstStyle/>
          <a:p>
            <a:fld id="{F302176B-0E47-46AC-8F43-DAB4B8A37D06}" type="slidenum">
              <a:rPr lang="tr-TR" smtClean="0"/>
              <a:t>23</a:t>
            </a:fld>
            <a:endParaRPr lang="tr-TR"/>
          </a:p>
        </p:txBody>
      </p:sp>
    </p:spTree>
    <p:extLst>
      <p:ext uri="{BB962C8B-B14F-4D97-AF65-F5344CB8AC3E}">
        <p14:creationId xmlns:p14="http://schemas.microsoft.com/office/powerpoint/2010/main" val="1491458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tr-TR" b="1" i="1" dirty="0">
                <a:solidFill>
                  <a:srgbClr val="FF0000"/>
                </a:solidFill>
              </a:rPr>
              <a:t>A </a:t>
            </a:r>
            <a:r>
              <a:rPr lang="tr-TR" b="1" i="1" dirty="0" err="1">
                <a:solidFill>
                  <a:srgbClr val="FF0000"/>
                </a:solidFill>
              </a:rPr>
              <a:t>Frequency</a:t>
            </a:r>
            <a:r>
              <a:rPr lang="tr-TR" b="1" i="1" dirty="0">
                <a:solidFill>
                  <a:srgbClr val="FF0000"/>
                </a:solidFill>
              </a:rPr>
              <a:t> Dictionary of </a:t>
            </a:r>
            <a:r>
              <a:rPr lang="tr-TR" b="1" i="1" dirty="0" err="1" smtClean="0">
                <a:solidFill>
                  <a:srgbClr val="FF0000"/>
                </a:solidFill>
              </a:rPr>
              <a:t>Turkish</a:t>
            </a:r>
            <a:r>
              <a:rPr lang="tr-TR" b="1" i="1" dirty="0" smtClean="0">
                <a:solidFill>
                  <a:srgbClr val="FF0000"/>
                </a:solidFill>
              </a:rPr>
              <a:t/>
            </a:r>
            <a:br>
              <a:rPr lang="tr-TR" b="1" i="1" dirty="0" smtClean="0">
                <a:solidFill>
                  <a:srgbClr val="FF0000"/>
                </a:solidFill>
              </a:rPr>
            </a:br>
            <a:r>
              <a:rPr lang="tr-TR" b="1" i="1" dirty="0" smtClean="0">
                <a:solidFill>
                  <a:srgbClr val="FF0000"/>
                </a:solidFill>
              </a:rPr>
              <a:t>(</a:t>
            </a:r>
            <a:r>
              <a:rPr lang="tr-TR" b="1" i="1" dirty="0" err="1" smtClean="0">
                <a:solidFill>
                  <a:srgbClr val="FF0000"/>
                </a:solidFill>
              </a:rPr>
              <a:t>Routledge</a:t>
            </a:r>
            <a:r>
              <a:rPr lang="tr-TR" b="1" i="1" dirty="0" smtClean="0">
                <a:solidFill>
                  <a:srgbClr val="FF0000"/>
                </a:solidFill>
              </a:rPr>
              <a:t>, 2016)</a:t>
            </a:r>
            <a:endParaRPr lang="tr-TR" dirty="0"/>
          </a:p>
        </p:txBody>
      </p:sp>
      <p:sp>
        <p:nvSpPr>
          <p:cNvPr id="2" name="İçerik Yer Tutucusu 1"/>
          <p:cNvSpPr>
            <a:spLocks noGrp="1"/>
          </p:cNvSpPr>
          <p:nvPr>
            <p:ph idx="1"/>
          </p:nvPr>
        </p:nvSpPr>
        <p:spPr/>
        <p:txBody>
          <a:bodyPr/>
          <a:lstStyle/>
          <a:p>
            <a:pPr algn="just"/>
            <a:r>
              <a:rPr lang="tr-TR" dirty="0" smtClean="0"/>
              <a:t>TUD </a:t>
            </a:r>
            <a:r>
              <a:rPr lang="tr-TR" dirty="0"/>
              <a:t>sözlüğünün </a:t>
            </a:r>
            <a:r>
              <a:rPr lang="tr-TR" dirty="0">
                <a:solidFill>
                  <a:srgbClr val="FF0000"/>
                </a:solidFill>
              </a:rPr>
              <a:t>5408 derlem belgesi </a:t>
            </a:r>
            <a:r>
              <a:rPr lang="tr-TR" dirty="0"/>
              <a:t>üzerinde işaretlediği </a:t>
            </a:r>
            <a:r>
              <a:rPr lang="tr-TR" dirty="0" err="1">
                <a:solidFill>
                  <a:srgbClr val="FF0000"/>
                </a:solidFill>
              </a:rPr>
              <a:t>teksözcük</a:t>
            </a:r>
            <a:r>
              <a:rPr lang="tr-TR" dirty="0">
                <a:solidFill>
                  <a:srgbClr val="FF0000"/>
                </a:solidFill>
              </a:rPr>
              <a:t> ve </a:t>
            </a:r>
            <a:r>
              <a:rPr lang="tr-TR" dirty="0" err="1">
                <a:solidFill>
                  <a:srgbClr val="FF0000"/>
                </a:solidFill>
              </a:rPr>
              <a:t>başsözcük</a:t>
            </a:r>
            <a:r>
              <a:rPr lang="tr-TR" dirty="0">
                <a:solidFill>
                  <a:srgbClr val="FF0000"/>
                </a:solidFill>
              </a:rPr>
              <a:t> listeleri </a:t>
            </a:r>
            <a:r>
              <a:rPr lang="tr-TR" dirty="0"/>
              <a:t>sayısal sıralı olarak hazırlanmıştır</a:t>
            </a:r>
            <a:r>
              <a:rPr lang="tr-TR" i="1" dirty="0"/>
              <a:t>. </a:t>
            </a:r>
            <a:r>
              <a:rPr lang="tr-TR" i="1" dirty="0" err="1">
                <a:solidFill>
                  <a:srgbClr val="FF0000"/>
                </a:solidFill>
              </a:rPr>
              <a:t>Routledge</a:t>
            </a:r>
            <a:r>
              <a:rPr lang="tr-TR" i="1" dirty="0">
                <a:solidFill>
                  <a:srgbClr val="FF0000"/>
                </a:solidFill>
              </a:rPr>
              <a:t> Sıklık Sözlükleri</a:t>
            </a:r>
            <a:r>
              <a:rPr lang="tr-TR" dirty="0">
                <a:solidFill>
                  <a:srgbClr val="FF0000"/>
                </a:solidFill>
              </a:rPr>
              <a:t> </a:t>
            </a:r>
            <a:r>
              <a:rPr lang="tr-TR" dirty="0"/>
              <a:t>dizisinden Türkçe öğrenen öğrenciler için </a:t>
            </a:r>
            <a:r>
              <a:rPr lang="tr-TR" dirty="0" smtClean="0"/>
              <a:t>hazırlanan </a:t>
            </a:r>
            <a:r>
              <a:rPr lang="tr-TR" b="1" i="1" dirty="0">
                <a:solidFill>
                  <a:srgbClr val="FF0000"/>
                </a:solidFill>
              </a:rPr>
              <a:t>A </a:t>
            </a:r>
            <a:r>
              <a:rPr lang="tr-TR" b="1" i="1" dirty="0" err="1">
                <a:solidFill>
                  <a:srgbClr val="FF0000"/>
                </a:solidFill>
              </a:rPr>
              <a:t>Frequency</a:t>
            </a:r>
            <a:r>
              <a:rPr lang="tr-TR" b="1" i="1" dirty="0">
                <a:solidFill>
                  <a:srgbClr val="FF0000"/>
                </a:solidFill>
              </a:rPr>
              <a:t> Dictionary of </a:t>
            </a:r>
            <a:r>
              <a:rPr lang="tr-TR" b="1" i="1" dirty="0" err="1" smtClean="0">
                <a:solidFill>
                  <a:srgbClr val="FF0000"/>
                </a:solidFill>
              </a:rPr>
              <a:t>Turkish</a:t>
            </a:r>
            <a:r>
              <a:rPr lang="tr-TR" b="1" i="1" dirty="0" smtClean="0">
                <a:solidFill>
                  <a:srgbClr val="FF0000"/>
                </a:solidFill>
              </a:rPr>
              <a:t> </a:t>
            </a:r>
            <a:r>
              <a:rPr lang="tr-TR" dirty="0" smtClean="0"/>
              <a:t>2016 </a:t>
            </a:r>
            <a:r>
              <a:rPr lang="tr-TR" dirty="0"/>
              <a:t>yılında </a:t>
            </a:r>
            <a:r>
              <a:rPr lang="tr-TR" dirty="0" smtClean="0"/>
              <a:t>yayımlanacaktır.</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24</a:t>
            </a:fld>
            <a:endParaRPr lang="tr-TR"/>
          </a:p>
        </p:txBody>
      </p:sp>
    </p:spTree>
    <p:extLst>
      <p:ext uri="{BB962C8B-B14F-4D97-AF65-F5344CB8AC3E}">
        <p14:creationId xmlns:p14="http://schemas.microsoft.com/office/powerpoint/2010/main" val="3510065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pPr algn="ctr"/>
            <a:r>
              <a:rPr lang="tr-TR" sz="3600" b="1" dirty="0"/>
              <a:t>Dil Eğitiminde Yazılı Sözlüklerden Sesli ve Görsel Sözlüklere Geçiş </a:t>
            </a:r>
            <a:endParaRPr lang="tr-TR" dirty="0"/>
          </a:p>
        </p:txBody>
      </p:sp>
      <p:sp>
        <p:nvSpPr>
          <p:cNvPr id="2" name="İçerik Yer Tutucusu 1"/>
          <p:cNvSpPr>
            <a:spLocks noGrp="1"/>
          </p:cNvSpPr>
          <p:nvPr>
            <p:ph idx="1"/>
          </p:nvPr>
        </p:nvSpPr>
        <p:spPr/>
        <p:txBody>
          <a:bodyPr/>
          <a:lstStyle/>
          <a:p>
            <a:pPr algn="just"/>
            <a:r>
              <a:rPr lang="tr-TR" dirty="0" smtClean="0"/>
              <a:t>Sözcüğün </a:t>
            </a:r>
            <a:r>
              <a:rPr lang="tr-TR" dirty="0"/>
              <a:t>yazılı ve sözlü olmak üzere iki boyutu vardır. </a:t>
            </a:r>
            <a:r>
              <a:rPr lang="tr-TR" dirty="0" err="1">
                <a:solidFill>
                  <a:srgbClr val="FF0000"/>
                </a:solidFill>
              </a:rPr>
              <a:t>Pavio</a:t>
            </a:r>
            <a:r>
              <a:rPr lang="tr-TR" dirty="0">
                <a:solidFill>
                  <a:srgbClr val="FF0000"/>
                </a:solidFill>
              </a:rPr>
              <a:t>, sözcük-görsellik arasındaki ilişkiyi vurgulayarak </a:t>
            </a:r>
            <a:r>
              <a:rPr lang="tr-TR" i="1" dirty="0"/>
              <a:t>“</a:t>
            </a:r>
            <a:r>
              <a:rPr lang="tr-TR" i="1" dirty="0">
                <a:solidFill>
                  <a:srgbClr val="FF0000"/>
                </a:solidFill>
              </a:rPr>
              <a:t>sözcüklerin iki yöntemle hafızaya kaydedildiğini ve: sözcüğün ses ve görsel olmak ikili sistemden oluştuğunu</a:t>
            </a:r>
            <a:r>
              <a:rPr lang="tr-TR" i="1" dirty="0"/>
              <a:t>”</a:t>
            </a:r>
            <a:r>
              <a:rPr lang="tr-TR" dirty="0"/>
              <a:t> belirtmektedir (</a:t>
            </a:r>
            <a:r>
              <a:rPr lang="tr-TR" dirty="0" err="1"/>
              <a:t>Pavio</a:t>
            </a:r>
            <a:r>
              <a:rPr lang="tr-TR" dirty="0"/>
              <a:t>, 1971). Bu nedenle dil eğitiminin en temel becerilerinden biri olan sözcük ediniminin geliştirilmesinde, </a:t>
            </a:r>
            <a:r>
              <a:rPr lang="tr-TR" dirty="0">
                <a:solidFill>
                  <a:srgbClr val="FF0000"/>
                </a:solidFill>
              </a:rPr>
              <a:t>sözcüğün yazılı boyutu olduğu kadar ses ve görsel boyutunun da önemli bir faktör olduğunu </a:t>
            </a:r>
            <a:r>
              <a:rPr lang="tr-TR" dirty="0" smtClean="0">
                <a:solidFill>
                  <a:srgbClr val="FF0000"/>
                </a:solidFill>
              </a:rPr>
              <a:t>görüyoruz</a:t>
            </a:r>
            <a:r>
              <a:rPr lang="tr-TR" dirty="0" smtClean="0"/>
              <a:t> (Demirkan, 2015).</a:t>
            </a:r>
            <a:endParaRPr lang="tr-TR" dirty="0"/>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1346053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algn="just"/>
            <a:r>
              <a:rPr lang="tr-TR" dirty="0">
                <a:solidFill>
                  <a:srgbClr val="FF0000"/>
                </a:solidFill>
              </a:rPr>
              <a:t>Sözcük öğretimindeki görselliğin işlevleri</a:t>
            </a:r>
            <a:r>
              <a:rPr lang="tr-TR" dirty="0"/>
              <a:t>ni vurgulayan ilk saha çalışmaları 80’li yılların ikinci yarısında yapılmaya başlanmıştır. </a:t>
            </a:r>
            <a:r>
              <a:rPr lang="tr-TR" dirty="0" err="1"/>
              <a:t>Schouten-van</a:t>
            </a:r>
            <a:r>
              <a:rPr lang="tr-TR" dirty="0"/>
              <a:t> </a:t>
            </a:r>
            <a:r>
              <a:rPr lang="tr-TR" dirty="0" err="1"/>
              <a:t>Parreren’e</a:t>
            </a:r>
            <a:r>
              <a:rPr lang="tr-TR" dirty="0"/>
              <a:t> göre </a:t>
            </a:r>
            <a:r>
              <a:rPr lang="tr-TR" dirty="0">
                <a:solidFill>
                  <a:srgbClr val="FF0000"/>
                </a:solidFill>
              </a:rPr>
              <a:t>«</a:t>
            </a:r>
            <a:r>
              <a:rPr lang="tr-TR" i="1" dirty="0">
                <a:solidFill>
                  <a:srgbClr val="FF0000"/>
                </a:solidFill>
              </a:rPr>
              <a:t>sözcük öğretimi öğrencinin aktif katılımına dayanan bir biçimde şekilleniyorsa daha kalıcı bir öğrenme meydana </a:t>
            </a:r>
            <a:r>
              <a:rPr lang="tr-TR" i="1" dirty="0" smtClean="0">
                <a:solidFill>
                  <a:srgbClr val="FF0000"/>
                </a:solidFill>
              </a:rPr>
              <a:t>gelmektedir</a:t>
            </a:r>
            <a:r>
              <a:rPr lang="tr-TR" dirty="0" smtClean="0">
                <a:solidFill>
                  <a:srgbClr val="FF0000"/>
                </a:solidFill>
              </a:rPr>
              <a:t>»</a:t>
            </a:r>
            <a:r>
              <a:rPr lang="tr-TR" dirty="0" smtClean="0"/>
              <a:t> (</a:t>
            </a:r>
            <a:r>
              <a:rPr lang="tr-TR" dirty="0" err="1" smtClean="0"/>
              <a:t>Akt</a:t>
            </a:r>
            <a:r>
              <a:rPr lang="tr-TR" dirty="0" smtClean="0"/>
              <a:t>: Demirkan, 2015: </a:t>
            </a:r>
            <a:r>
              <a:rPr lang="tr-TR" dirty="0" err="1" smtClean="0"/>
              <a:t>Parreren</a:t>
            </a:r>
            <a:r>
              <a:rPr lang="tr-TR" dirty="0"/>
              <a:t>, 1985</a:t>
            </a:r>
            <a:r>
              <a:rPr lang="tr-TR" dirty="0" smtClean="0"/>
              <a:t>).</a:t>
            </a:r>
          </a:p>
          <a:p>
            <a:pPr algn="just"/>
            <a:r>
              <a:rPr lang="tr-TR" dirty="0" smtClean="0"/>
              <a:t>Eğitim </a:t>
            </a:r>
            <a:r>
              <a:rPr lang="tr-TR" dirty="0"/>
              <a:t>bilimci </a:t>
            </a:r>
            <a:r>
              <a:rPr lang="tr-TR" dirty="0" err="1">
                <a:solidFill>
                  <a:srgbClr val="FF0000"/>
                </a:solidFill>
              </a:rPr>
              <a:t>Mondria</a:t>
            </a:r>
            <a:r>
              <a:rPr lang="tr-TR" dirty="0"/>
              <a:t> da yaptığı bir dizi araştırma ve anket çalışması neticesinde </a:t>
            </a:r>
            <a:r>
              <a:rPr lang="tr-TR" i="1" dirty="0" smtClean="0">
                <a:solidFill>
                  <a:srgbClr val="FF0000"/>
                </a:solidFill>
              </a:rPr>
              <a:t>«görsel </a:t>
            </a:r>
            <a:r>
              <a:rPr lang="tr-TR" i="1" dirty="0">
                <a:solidFill>
                  <a:srgbClr val="FF0000"/>
                </a:solidFill>
              </a:rPr>
              <a:t>öğelerle desteklenen sözcük öğretim stratejisinin görsel öğe kullanılmadan yapılan öğretim stratejisine göre daha etkili </a:t>
            </a:r>
            <a:r>
              <a:rPr lang="tr-TR" i="1" dirty="0" smtClean="0">
                <a:solidFill>
                  <a:srgbClr val="FF0000"/>
                </a:solidFill>
              </a:rPr>
              <a:t>olduğunu»</a:t>
            </a:r>
            <a:r>
              <a:rPr lang="tr-TR" dirty="0" smtClean="0"/>
              <a:t> </a:t>
            </a:r>
            <a:r>
              <a:rPr lang="tr-TR" dirty="0"/>
              <a:t>ispat etmiştir. </a:t>
            </a:r>
            <a:r>
              <a:rPr lang="tr-TR" dirty="0" smtClean="0"/>
              <a:t>(</a:t>
            </a:r>
            <a:r>
              <a:rPr lang="tr-TR" dirty="0" err="1"/>
              <a:t>Akt</a:t>
            </a:r>
            <a:r>
              <a:rPr lang="tr-TR" dirty="0"/>
              <a:t>: Demirkan, 2015: </a:t>
            </a:r>
            <a:r>
              <a:rPr lang="tr-TR" dirty="0" err="1" smtClean="0"/>
              <a:t>Mondria</a:t>
            </a:r>
            <a:r>
              <a:rPr lang="tr-TR" dirty="0"/>
              <a:t>, 1996</a:t>
            </a:r>
            <a:r>
              <a:rPr lang="tr-TR" dirty="0" smtClean="0"/>
              <a:t>)</a:t>
            </a:r>
            <a:r>
              <a:rPr lang="tr-TR" dirty="0"/>
              <a:t>.</a:t>
            </a:r>
          </a:p>
        </p:txBody>
      </p:sp>
      <p:sp>
        <p:nvSpPr>
          <p:cNvPr id="7" name="Slayt Numarası Yer Tutucusu 6"/>
          <p:cNvSpPr>
            <a:spLocks noGrp="1"/>
          </p:cNvSpPr>
          <p:nvPr>
            <p:ph type="sldNum" sz="quarter" idx="12"/>
          </p:nvPr>
        </p:nvSpPr>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3719526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pPr algn="ctr"/>
            <a:r>
              <a:rPr lang="tr-TR" dirty="0" smtClean="0"/>
              <a:t>Görselliğin Başlıca İşlevleri</a:t>
            </a:r>
            <a:endParaRPr lang="tr-TR" dirty="0"/>
          </a:p>
        </p:txBody>
      </p:sp>
      <p:sp>
        <p:nvSpPr>
          <p:cNvPr id="2" name="İçerik Yer Tutucusu 1"/>
          <p:cNvSpPr>
            <a:spLocks noGrp="1"/>
          </p:cNvSpPr>
          <p:nvPr>
            <p:ph idx="1"/>
          </p:nvPr>
        </p:nvSpPr>
        <p:spPr/>
        <p:txBody>
          <a:bodyPr>
            <a:normAutofit fontScale="85000" lnSpcReduction="20000"/>
          </a:bodyPr>
          <a:lstStyle/>
          <a:p>
            <a:pPr marL="0" indent="0" algn="just">
              <a:buNone/>
            </a:pPr>
            <a:r>
              <a:rPr lang="tr-TR" dirty="0" smtClean="0"/>
              <a:t>Araştırmacı </a:t>
            </a:r>
            <a:r>
              <a:rPr lang="tr-TR" dirty="0" err="1" smtClean="0"/>
              <a:t>Denis</a:t>
            </a:r>
            <a:r>
              <a:rPr lang="tr-TR" dirty="0" smtClean="0"/>
              <a:t> </a:t>
            </a:r>
            <a:r>
              <a:rPr lang="tr-TR" dirty="0" err="1" smtClean="0"/>
              <a:t>Legros</a:t>
            </a:r>
            <a:r>
              <a:rPr lang="tr-TR" dirty="0" smtClean="0"/>
              <a:t> ve </a:t>
            </a:r>
            <a:r>
              <a:rPr lang="tr-TR" dirty="0" err="1" smtClean="0"/>
              <a:t>Jacues</a:t>
            </a:r>
            <a:r>
              <a:rPr lang="tr-TR" dirty="0" smtClean="0"/>
              <a:t> </a:t>
            </a:r>
            <a:r>
              <a:rPr lang="tr-TR" dirty="0" err="1" smtClean="0"/>
              <a:t>Crinon</a:t>
            </a:r>
            <a:r>
              <a:rPr lang="tr-TR" dirty="0" smtClean="0"/>
              <a:t> yaptıkları çalışmalarda görsel sözlüğün önemini şu ifadelerle dile getirmektedir: </a:t>
            </a:r>
            <a:r>
              <a:rPr lang="tr-TR" i="1" dirty="0" smtClean="0">
                <a:solidFill>
                  <a:srgbClr val="FF0000"/>
                </a:solidFill>
              </a:rPr>
              <a:t>«Elde edilen veriler yazının ve görselliğin eş zamanlı verilmesi halinde zihinde bu verilerin yapılandırılmasını ve ezberlenmesini kolaylaşmaktadır»</a:t>
            </a:r>
            <a:r>
              <a:rPr lang="tr-TR" dirty="0" smtClean="0">
                <a:solidFill>
                  <a:srgbClr val="FF0000"/>
                </a:solidFill>
              </a:rPr>
              <a:t> </a:t>
            </a:r>
            <a:r>
              <a:rPr lang="tr-TR" dirty="0" smtClean="0"/>
              <a:t>(</a:t>
            </a:r>
            <a:r>
              <a:rPr lang="tr-TR" dirty="0" err="1" smtClean="0"/>
              <a:t>Akt</a:t>
            </a:r>
            <a:r>
              <a:rPr lang="tr-TR" dirty="0" smtClean="0"/>
              <a:t>: Demirkan, 2015:Legros &amp; </a:t>
            </a:r>
            <a:r>
              <a:rPr lang="tr-TR" dirty="0" err="1" smtClean="0"/>
              <a:t>Crinon</a:t>
            </a:r>
            <a:r>
              <a:rPr lang="tr-TR" dirty="0" smtClean="0"/>
              <a:t>, 2002, 44).</a:t>
            </a:r>
          </a:p>
          <a:p>
            <a:pPr marL="457200" indent="-457200">
              <a:buFont typeface="+mj-lt"/>
              <a:buAutoNum type="arabicParenR"/>
            </a:pPr>
            <a:r>
              <a:rPr lang="tr-TR" b="1" dirty="0"/>
              <a:t>Hayata Geçirme ve Simülasyon İşlevi,</a:t>
            </a:r>
          </a:p>
          <a:p>
            <a:pPr marL="457200" indent="-457200">
              <a:buFont typeface="+mj-lt"/>
              <a:buAutoNum type="arabicParenR"/>
            </a:pPr>
            <a:r>
              <a:rPr lang="tr-TR" b="1" dirty="0"/>
              <a:t>İletişimsel İşlev,</a:t>
            </a:r>
          </a:p>
          <a:p>
            <a:pPr marL="457200" indent="-457200">
              <a:buFont typeface="+mj-lt"/>
              <a:buAutoNum type="arabicParenR"/>
            </a:pPr>
            <a:r>
              <a:rPr lang="tr-TR" b="1" dirty="0"/>
              <a:t>Örnekleme İşlevi,</a:t>
            </a:r>
          </a:p>
          <a:p>
            <a:pPr marL="457200" indent="-457200">
              <a:buFont typeface="+mj-lt"/>
              <a:buAutoNum type="arabicParenR"/>
            </a:pPr>
            <a:r>
              <a:rPr lang="tr-TR" b="1" dirty="0"/>
              <a:t>Oyun ve Eğlendirme İşlevi,</a:t>
            </a:r>
            <a:endParaRPr lang="tr-TR" dirty="0"/>
          </a:p>
          <a:p>
            <a:pPr marL="457200" indent="-457200">
              <a:buFont typeface="+mj-lt"/>
              <a:buAutoNum type="arabicParenR"/>
            </a:pPr>
            <a:r>
              <a:rPr lang="tr-TR" b="1" dirty="0"/>
              <a:t>Güdüleme İşlevi</a:t>
            </a:r>
            <a:r>
              <a:rPr lang="tr-TR" dirty="0"/>
              <a:t>,</a:t>
            </a:r>
          </a:p>
          <a:p>
            <a:pPr marL="457200" indent="-457200">
              <a:buFont typeface="+mj-lt"/>
              <a:buAutoNum type="arabicParenR"/>
            </a:pPr>
            <a:r>
              <a:rPr lang="tr-TR" b="1" dirty="0"/>
              <a:t>Hafızaya Yerleştirme (Hıfzetme) İşlevi,</a:t>
            </a:r>
          </a:p>
          <a:p>
            <a:pPr marL="457200" indent="-457200">
              <a:buFont typeface="+mj-lt"/>
              <a:buAutoNum type="arabicParenR"/>
            </a:pPr>
            <a:r>
              <a:rPr lang="tr-TR" b="1" dirty="0"/>
              <a:t>Aracılık Etme (</a:t>
            </a:r>
            <a:r>
              <a:rPr lang="tr-TR" b="1" dirty="0" err="1"/>
              <a:t>Araçsallık</a:t>
            </a:r>
            <a:r>
              <a:rPr lang="tr-TR" b="1" dirty="0"/>
              <a:t>) İşlevi</a:t>
            </a:r>
            <a:r>
              <a:rPr lang="tr-TR" b="1" dirty="0" smtClean="0"/>
              <a:t>.</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27</a:t>
            </a:fld>
            <a:endParaRPr lang="tr-TR"/>
          </a:p>
        </p:txBody>
      </p:sp>
    </p:spTree>
    <p:extLst>
      <p:ext uri="{BB962C8B-B14F-4D97-AF65-F5344CB8AC3E}">
        <p14:creationId xmlns:p14="http://schemas.microsoft.com/office/powerpoint/2010/main" val="837966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fontScale="90000"/>
          </a:bodyPr>
          <a:lstStyle/>
          <a:p>
            <a:pPr algn="ctr"/>
            <a:r>
              <a:rPr lang="tr-TR" dirty="0" err="1" smtClean="0"/>
              <a:t>Conversation</a:t>
            </a:r>
            <a:r>
              <a:rPr lang="tr-TR" dirty="0" smtClean="0"/>
              <a:t> Partner Uygulaması</a:t>
            </a:r>
            <a:endParaRPr lang="tr-TR" dirty="0"/>
          </a:p>
        </p:txBody>
      </p:sp>
      <p:sp>
        <p:nvSpPr>
          <p:cNvPr id="2" name="İçerik Yer Tutucusu 1"/>
          <p:cNvSpPr>
            <a:spLocks noGrp="1"/>
          </p:cNvSpPr>
          <p:nvPr>
            <p:ph idx="1"/>
          </p:nvPr>
        </p:nvSpPr>
        <p:spPr/>
        <p:txBody>
          <a:bodyPr>
            <a:normAutofit fontScale="92500" lnSpcReduction="10000"/>
          </a:bodyPr>
          <a:lstStyle/>
          <a:p>
            <a:pPr algn="just"/>
            <a:r>
              <a:rPr lang="tr-TR" dirty="0"/>
              <a:t>Başka bir ülkeye eğitim almaya giden bireyler, o ülkenin dilini üniversitenin ya da ilgili kurumların açtığı kurslarla </a:t>
            </a:r>
            <a:r>
              <a:rPr lang="tr-TR" dirty="0">
                <a:solidFill>
                  <a:srgbClr val="FF0000"/>
                </a:solidFill>
              </a:rPr>
              <a:t>sınıf ortamında öğrenme</a:t>
            </a:r>
            <a:r>
              <a:rPr lang="tr-TR" dirty="0"/>
              <a:t>ye çalışmaktadırlar. Bu durum, </a:t>
            </a:r>
            <a:r>
              <a:rPr lang="tr-TR" dirty="0">
                <a:solidFill>
                  <a:srgbClr val="FF0000"/>
                </a:solidFill>
              </a:rPr>
              <a:t>hedef dili sosyal yaşamda öğrenme süreci</a:t>
            </a:r>
            <a:r>
              <a:rPr lang="tr-TR" dirty="0"/>
              <a:t>nden uzaklaştırmaktadır. Dil öğrenmenin aynı zamanda </a:t>
            </a:r>
            <a:r>
              <a:rPr lang="tr-TR" dirty="0">
                <a:solidFill>
                  <a:srgbClr val="FF0000"/>
                </a:solidFill>
              </a:rPr>
              <a:t>öğrenilen dilin konuşulduğu kültürü öğrenme</a:t>
            </a:r>
            <a:r>
              <a:rPr lang="tr-TR" dirty="0"/>
              <a:t> ihtiyacı hissettireceği ve </a:t>
            </a:r>
            <a:r>
              <a:rPr lang="tr-TR" dirty="0" smtClean="0"/>
              <a:t>merak </a:t>
            </a:r>
            <a:r>
              <a:rPr lang="tr-TR" dirty="0"/>
              <a:t>duygusunu arttıracağı düşünülmektedir. Bu durumda </a:t>
            </a:r>
            <a:r>
              <a:rPr lang="tr-TR" dirty="0">
                <a:solidFill>
                  <a:srgbClr val="FF0000"/>
                </a:solidFill>
              </a:rPr>
              <a:t>dil öğrenen bireylerin hedef dilin doğal </a:t>
            </a:r>
            <a:r>
              <a:rPr lang="tr-TR" dirty="0" err="1">
                <a:solidFill>
                  <a:srgbClr val="FF0000"/>
                </a:solidFill>
              </a:rPr>
              <a:t>konuşurları</a:t>
            </a:r>
            <a:r>
              <a:rPr lang="tr-TR" dirty="0">
                <a:solidFill>
                  <a:srgbClr val="FF0000"/>
                </a:solidFill>
              </a:rPr>
              <a:t> ile zaman geçirmesi </a:t>
            </a:r>
            <a:r>
              <a:rPr lang="tr-TR" dirty="0"/>
              <a:t>kaçınılmaz bir gerekliliktir. Birlikte geçirilen bu zaman diliminde öğrenme sürecinin etkin olarak sürdürülmesi, </a:t>
            </a:r>
            <a:r>
              <a:rPr lang="tr-TR" dirty="0">
                <a:solidFill>
                  <a:srgbClr val="FF0000"/>
                </a:solidFill>
              </a:rPr>
              <a:t>hem öğrenme sürecinin kısaltılması hem de kalıcı öğrenmenin gerçekleşmesi </a:t>
            </a:r>
            <a:r>
              <a:rPr lang="tr-TR" dirty="0"/>
              <a:t>açısından oldukça önemlidir.</a:t>
            </a:r>
          </a:p>
        </p:txBody>
      </p:sp>
      <p:sp>
        <p:nvSpPr>
          <p:cNvPr id="7" name="Slayt Numarası Yer Tutucusu 6"/>
          <p:cNvSpPr>
            <a:spLocks noGrp="1"/>
          </p:cNvSpPr>
          <p:nvPr>
            <p:ph type="sldNum" sz="quarter" idx="12"/>
          </p:nvPr>
        </p:nvSpPr>
        <p:spPr/>
        <p:txBody>
          <a:bodyPr/>
          <a:lstStyle/>
          <a:p>
            <a:fld id="{F302176B-0E47-46AC-8F43-DAB4B8A37D06}" type="slidenum">
              <a:rPr lang="tr-TR" smtClean="0"/>
              <a:t>28</a:t>
            </a:fld>
            <a:endParaRPr lang="tr-TR"/>
          </a:p>
        </p:txBody>
      </p:sp>
    </p:spTree>
    <p:extLst>
      <p:ext uri="{BB962C8B-B14F-4D97-AF65-F5344CB8AC3E}">
        <p14:creationId xmlns:p14="http://schemas.microsoft.com/office/powerpoint/2010/main" val="37988361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pPr algn="ctr"/>
            <a:r>
              <a:rPr lang="tr-TR" sz="3200" dirty="0" smtClean="0"/>
              <a:t>Konuşma Partnerliği Uygulamasının Başlıca Avantajları</a:t>
            </a:r>
            <a:endParaRPr lang="tr-TR" dirty="0"/>
          </a:p>
        </p:txBody>
      </p:sp>
      <p:sp>
        <p:nvSpPr>
          <p:cNvPr id="2" name="İçerik Yer Tutucusu 1"/>
          <p:cNvSpPr>
            <a:spLocks noGrp="1"/>
          </p:cNvSpPr>
          <p:nvPr>
            <p:ph idx="1"/>
          </p:nvPr>
        </p:nvSpPr>
        <p:spPr/>
        <p:txBody>
          <a:bodyPr>
            <a:normAutofit fontScale="70000" lnSpcReduction="20000"/>
          </a:bodyPr>
          <a:lstStyle/>
          <a:p>
            <a:r>
              <a:rPr lang="tr-TR" dirty="0"/>
              <a:t>Dil partnerliği uygulamasının başlıca avantajları şunlardır:</a:t>
            </a:r>
          </a:p>
          <a:p>
            <a:pPr marL="514350" lvl="0" indent="-514350">
              <a:buFont typeface="+mj-lt"/>
              <a:buAutoNum type="arabicParenR"/>
            </a:pPr>
            <a:r>
              <a:rPr lang="tr-TR" dirty="0"/>
              <a:t>Dil öğrenen bireylerin sınıf ortamı dışında da öğrenme sürecini sürdürmesi,</a:t>
            </a:r>
          </a:p>
          <a:p>
            <a:pPr marL="514350" lvl="0" indent="-514350">
              <a:buFont typeface="+mj-lt"/>
              <a:buAutoNum type="arabicParenR"/>
            </a:pPr>
            <a:r>
              <a:rPr lang="tr-TR" dirty="0"/>
              <a:t>Dil öğrenen bireylerin hedef dilin ait olduğu kültürü doğal konuşur aracılığı ile öğrenmesi,</a:t>
            </a:r>
          </a:p>
          <a:p>
            <a:pPr marL="514350" lvl="0" indent="-514350">
              <a:buFont typeface="+mj-lt"/>
              <a:buAutoNum type="arabicParenR"/>
            </a:pPr>
            <a:r>
              <a:rPr lang="tr-TR" dirty="0"/>
              <a:t>Dil öğrenen bireyin hedef dili, dil partneri sayesinde sürekli konuşarak pekiştirmesi,</a:t>
            </a:r>
          </a:p>
          <a:p>
            <a:pPr marL="514350" lvl="0" indent="-514350">
              <a:buFont typeface="+mj-lt"/>
              <a:buAutoNum type="arabicParenR"/>
            </a:pPr>
            <a:r>
              <a:rPr lang="tr-TR" dirty="0"/>
              <a:t>Kültürel empatinin geliştirilmesi ve farkındalık oluşturulması,</a:t>
            </a:r>
          </a:p>
          <a:p>
            <a:pPr marL="514350" lvl="0" indent="-514350">
              <a:buFont typeface="+mj-lt"/>
              <a:buAutoNum type="arabicParenR"/>
            </a:pPr>
            <a:r>
              <a:rPr lang="tr-TR" dirty="0"/>
              <a:t>Öğrenicilerin öğretim sürecinde girişimci arayışlarının geliştirilmesi,</a:t>
            </a:r>
          </a:p>
          <a:p>
            <a:pPr marL="514350" lvl="0" indent="-514350">
              <a:buFont typeface="+mj-lt"/>
              <a:buAutoNum type="arabicParenR"/>
            </a:pPr>
            <a:r>
              <a:rPr lang="tr-TR" dirty="0"/>
              <a:t>Farklı kültürlerden gelen bireylerin dil öğrenme sürecinde cesaretlendirilmesi,</a:t>
            </a:r>
          </a:p>
          <a:p>
            <a:pPr marL="514350" lvl="0" indent="-514350">
              <a:buFont typeface="+mj-lt"/>
              <a:buAutoNum type="arabicParenR"/>
            </a:pPr>
            <a:r>
              <a:rPr lang="tr-TR" dirty="0" err="1"/>
              <a:t>Çokkültürlülüğe</a:t>
            </a:r>
            <a:r>
              <a:rPr lang="tr-TR" dirty="0"/>
              <a:t> dayalı yeni arkadaşlıkların ve sosyal iletişim becerilerinin geliştirilmesi,</a:t>
            </a:r>
          </a:p>
          <a:p>
            <a:pPr marL="514350" lvl="0" indent="-514350">
              <a:buFont typeface="+mj-lt"/>
              <a:buAutoNum type="arabicParenR"/>
            </a:pPr>
            <a:r>
              <a:rPr lang="tr-TR" dirty="0"/>
              <a:t>Gönüllü olan dil partnerinin de farklı bir kültürü tanımasına imkân sağlanması,</a:t>
            </a:r>
          </a:p>
          <a:p>
            <a:pPr marL="514350" indent="-514350">
              <a:buFont typeface="+mj-lt"/>
              <a:buAutoNum type="arabicParenR"/>
            </a:pPr>
            <a:r>
              <a:rPr lang="tr-TR" dirty="0"/>
              <a:t>Gönüllülerin kendi ülkelerinde uluslararası bir deneyime katılmalarının sağlanması.</a:t>
            </a:r>
          </a:p>
        </p:txBody>
      </p:sp>
      <p:sp>
        <p:nvSpPr>
          <p:cNvPr id="7" name="Slayt Numarası Yer Tutucusu 6"/>
          <p:cNvSpPr>
            <a:spLocks noGrp="1"/>
          </p:cNvSpPr>
          <p:nvPr>
            <p:ph type="sldNum" sz="quarter" idx="12"/>
          </p:nvPr>
        </p:nvSpPr>
        <p:spPr/>
        <p:txBody>
          <a:bodyPr/>
          <a:lstStyle/>
          <a:p>
            <a:fld id="{F302176B-0E47-46AC-8F43-DAB4B8A37D06}" type="slidenum">
              <a:rPr lang="tr-TR" smtClean="0"/>
              <a:t>29</a:t>
            </a:fld>
            <a:endParaRPr lang="tr-TR"/>
          </a:p>
        </p:txBody>
      </p:sp>
    </p:spTree>
    <p:extLst>
      <p:ext uri="{BB962C8B-B14F-4D97-AF65-F5344CB8AC3E}">
        <p14:creationId xmlns:p14="http://schemas.microsoft.com/office/powerpoint/2010/main" val="107291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Türkçenin yabancı dil olarak öğretiminde; </a:t>
            </a:r>
            <a:r>
              <a:rPr lang="tr-TR" b="1" dirty="0">
                <a:solidFill>
                  <a:srgbClr val="FF0000"/>
                </a:solidFill>
              </a:rPr>
              <a:t>kuramsal tabanının oluşturulması, yöntem, teknik ve izlencelerin belirlenmesi, ders içi ve ders dışı etkinliklerin geliştirilmesi ve öğretim materyallerinin hazırlanması</a:t>
            </a:r>
            <a:r>
              <a:rPr lang="tr-TR" dirty="0"/>
              <a:t> vb. konulardaki niteliğin ve bilimsel değerin artırılması, ancak uzmanların ve araştırmacıların “gece gündüz” çalışmaları ile mümkün olabilir.</a:t>
            </a:r>
          </a:p>
        </p:txBody>
      </p:sp>
      <p:sp>
        <p:nvSpPr>
          <p:cNvPr id="7" name="Slayt Numarası Yer Tutucusu 6"/>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37590481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fontScale="90000"/>
          </a:bodyPr>
          <a:lstStyle/>
          <a:p>
            <a:r>
              <a:rPr lang="tr-TR" dirty="0" smtClean="0"/>
              <a:t>Gönüllü Havuzunun Oluşturulması</a:t>
            </a:r>
            <a:endParaRPr lang="tr-TR" dirty="0"/>
          </a:p>
        </p:txBody>
      </p:sp>
      <p:sp>
        <p:nvSpPr>
          <p:cNvPr id="2" name="İçerik Yer Tutucusu 1"/>
          <p:cNvSpPr>
            <a:spLocks noGrp="1"/>
          </p:cNvSpPr>
          <p:nvPr>
            <p:ph idx="1"/>
          </p:nvPr>
        </p:nvSpPr>
        <p:spPr/>
        <p:txBody>
          <a:bodyPr>
            <a:normAutofit fontScale="70000" lnSpcReduction="20000"/>
          </a:bodyPr>
          <a:lstStyle/>
          <a:p>
            <a:pPr lvl="1" algn="just"/>
            <a:r>
              <a:rPr lang="tr-TR" sz="2400" dirty="0" smtClean="0"/>
              <a:t>Öncelikle</a:t>
            </a:r>
            <a:r>
              <a:rPr lang="tr-TR" sz="2400" dirty="0"/>
              <a:t>, dil partnerlerinin aynı/yakın bölümlerden seçilmesi, eşleştirmede bu durumun göz önünde bulundurulması eğitsel hedeflere ulaşılması bakımından bir avantaj olarak değerlendirilebilir. Nitekim aynı/yakın bölümden seçilen öğrencilerin alanlarının gerektirdiği terminolojiye hâkim oldukları da düşünülürse, yabancı dili öğrenmek isteyenlerin kurslarda tam olarak edinemedikleri kavram ve terimlerin öğretimi </a:t>
            </a:r>
            <a:r>
              <a:rPr lang="tr-TR" sz="2400" dirty="0" err="1"/>
              <a:t>informal</a:t>
            </a:r>
            <a:r>
              <a:rPr lang="tr-TR" sz="2400" dirty="0"/>
              <a:t> yollarla sağlanabilecektir. Eşleştirmelerden önce, her iki tarafın beklentilerinin belirlenmesi de yararlı olacaktır kanısındayız. ABD’deki üniversiteler, genel olarak gönüllü ve partnerin görüşmelerini haftada en az bir saat olarak belirlemiştir. </a:t>
            </a:r>
            <a:r>
              <a:rPr lang="tr-TR" sz="2400" dirty="0">
                <a:solidFill>
                  <a:srgbClr val="FF0000"/>
                </a:solidFill>
              </a:rPr>
              <a:t>UPENN ve </a:t>
            </a:r>
            <a:r>
              <a:rPr lang="tr-TR" sz="2400" dirty="0" err="1">
                <a:solidFill>
                  <a:srgbClr val="FF0000"/>
                </a:solidFill>
              </a:rPr>
              <a:t>University</a:t>
            </a:r>
            <a:r>
              <a:rPr lang="tr-TR" sz="2400" dirty="0">
                <a:solidFill>
                  <a:srgbClr val="FF0000"/>
                </a:solidFill>
              </a:rPr>
              <a:t> of </a:t>
            </a:r>
            <a:r>
              <a:rPr lang="tr-TR" sz="2400" dirty="0" err="1">
                <a:solidFill>
                  <a:srgbClr val="FF0000"/>
                </a:solidFill>
              </a:rPr>
              <a:t>Missouri</a:t>
            </a:r>
            <a:r>
              <a:rPr lang="tr-TR" sz="2400" dirty="0">
                <a:solidFill>
                  <a:srgbClr val="FF0000"/>
                </a:solidFill>
              </a:rPr>
              <a:t> </a:t>
            </a:r>
            <a:r>
              <a:rPr lang="tr-TR" sz="2400" dirty="0"/>
              <a:t>görüşmelerle ilgili bir üst sınır belirlememiştir. </a:t>
            </a:r>
            <a:r>
              <a:rPr lang="tr-TR" sz="2400" dirty="0" err="1">
                <a:solidFill>
                  <a:srgbClr val="FF0000"/>
                </a:solidFill>
              </a:rPr>
              <a:t>University</a:t>
            </a:r>
            <a:r>
              <a:rPr lang="tr-TR" sz="2400" dirty="0">
                <a:solidFill>
                  <a:srgbClr val="FF0000"/>
                </a:solidFill>
              </a:rPr>
              <a:t> of </a:t>
            </a:r>
            <a:r>
              <a:rPr lang="tr-TR" sz="2400" dirty="0" err="1">
                <a:solidFill>
                  <a:srgbClr val="FF0000"/>
                </a:solidFill>
              </a:rPr>
              <a:t>Winnipe</a:t>
            </a:r>
            <a:r>
              <a:rPr lang="tr-TR" sz="2400" dirty="0" err="1"/>
              <a:t>’de</a:t>
            </a:r>
            <a:r>
              <a:rPr lang="tr-TR" sz="2400" dirty="0"/>
              <a:t> gönüllü ve partnerlerin birlikte yapabilecekleri başlıca etkinlikler şöyle sıralanmıştır:</a:t>
            </a:r>
            <a:endParaRPr lang="tr-TR" sz="2000" dirty="0"/>
          </a:p>
          <a:p>
            <a:pPr marL="514350" lvl="0" indent="-514350">
              <a:buFont typeface="+mj-lt"/>
              <a:buAutoNum type="arabicParenR"/>
            </a:pPr>
            <a:r>
              <a:rPr lang="tr-TR" dirty="0"/>
              <a:t>Kahve içmek ve öğle yemeğine çıkmak gibi yeme-içme etkinlikleri,</a:t>
            </a:r>
            <a:endParaRPr lang="tr-TR" sz="2000" dirty="0"/>
          </a:p>
          <a:p>
            <a:pPr marL="514350" lvl="0" indent="-514350">
              <a:buFont typeface="+mj-lt"/>
              <a:buAutoNum type="arabicParenR"/>
            </a:pPr>
            <a:r>
              <a:rPr lang="tr-TR" dirty="0"/>
              <a:t>Birlikte spor yapmak,</a:t>
            </a:r>
            <a:endParaRPr lang="tr-TR" sz="2000" dirty="0"/>
          </a:p>
          <a:p>
            <a:pPr marL="514350" lvl="0" indent="-514350">
              <a:buFont typeface="+mj-lt"/>
              <a:buAutoNum type="arabicParenR"/>
            </a:pPr>
            <a:r>
              <a:rPr lang="tr-TR" dirty="0"/>
              <a:t>Birlikte alış-veriş yapmak,</a:t>
            </a:r>
            <a:endParaRPr lang="tr-TR" sz="2000" dirty="0"/>
          </a:p>
          <a:p>
            <a:pPr marL="514350" lvl="0" indent="-514350">
              <a:buFont typeface="+mj-lt"/>
              <a:buAutoNum type="arabicParenR"/>
            </a:pPr>
            <a:r>
              <a:rPr lang="tr-TR" dirty="0"/>
              <a:t>Sinemaya gitmek.</a:t>
            </a:r>
            <a:endParaRPr lang="tr-TR" sz="2000" dirty="0"/>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30</a:t>
            </a:fld>
            <a:endParaRPr lang="tr-TR"/>
          </a:p>
        </p:txBody>
      </p:sp>
    </p:spTree>
    <p:extLst>
      <p:ext uri="{BB962C8B-B14F-4D97-AF65-F5344CB8AC3E}">
        <p14:creationId xmlns:p14="http://schemas.microsoft.com/office/powerpoint/2010/main" val="33216772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Autofit/>
          </a:bodyPr>
          <a:lstStyle/>
          <a:p>
            <a:pPr algn="ctr"/>
            <a:r>
              <a:rPr lang="tr-TR" sz="2400" dirty="0" smtClean="0"/>
              <a:t>Dil Partnerim:</a:t>
            </a:r>
            <a:br>
              <a:rPr lang="tr-TR" sz="2400" dirty="0" smtClean="0"/>
            </a:br>
            <a:r>
              <a:rPr lang="tr-TR" sz="2400" dirty="0" smtClean="0"/>
              <a:t>Prof</a:t>
            </a:r>
            <a:r>
              <a:rPr lang="tr-TR" sz="2400" dirty="0"/>
              <a:t>. Dr. </a:t>
            </a:r>
            <a:r>
              <a:rPr lang="tr-TR" sz="2400" dirty="0" err="1"/>
              <a:t>Sherry</a:t>
            </a:r>
            <a:r>
              <a:rPr lang="tr-TR" sz="2400" dirty="0"/>
              <a:t> L. </a:t>
            </a:r>
            <a:r>
              <a:rPr lang="tr-TR" sz="2400" dirty="0" err="1"/>
              <a:t>Grassmuck</a:t>
            </a:r>
            <a:r>
              <a:rPr lang="tr-TR" sz="2400" dirty="0"/>
              <a:t> (</a:t>
            </a:r>
            <a:r>
              <a:rPr lang="tr-TR" sz="2400" dirty="0" err="1"/>
              <a:t>Temple</a:t>
            </a:r>
            <a:r>
              <a:rPr lang="tr-TR" sz="2400" dirty="0"/>
              <a:t> </a:t>
            </a:r>
            <a:r>
              <a:rPr lang="tr-TR" sz="2400" dirty="0" err="1"/>
              <a:t>University</a:t>
            </a:r>
            <a:r>
              <a:rPr lang="tr-TR" sz="2400" dirty="0"/>
              <a:t>, </a:t>
            </a:r>
            <a:r>
              <a:rPr lang="tr-TR" sz="2400" dirty="0" err="1"/>
              <a:t>Department</a:t>
            </a:r>
            <a:r>
              <a:rPr lang="tr-TR" sz="2400" dirty="0"/>
              <a:t> </a:t>
            </a:r>
            <a:r>
              <a:rPr lang="tr-TR" sz="2400" dirty="0" err="1"/>
              <a:t>Ethnic</a:t>
            </a:r>
            <a:r>
              <a:rPr lang="tr-TR" sz="2400" dirty="0"/>
              <a:t> </a:t>
            </a:r>
            <a:r>
              <a:rPr lang="tr-TR" sz="2400" dirty="0" err="1"/>
              <a:t>Studies</a:t>
            </a:r>
            <a:r>
              <a:rPr lang="tr-TR" sz="2400" dirty="0"/>
              <a:t>)</a:t>
            </a:r>
          </a:p>
        </p:txBody>
      </p:sp>
      <p:sp>
        <p:nvSpPr>
          <p:cNvPr id="2" name="İçerik Yer Tutucusu 1"/>
          <p:cNvSpPr>
            <a:spLocks noGrp="1"/>
          </p:cNvSpPr>
          <p:nvPr>
            <p:ph idx="1"/>
          </p:nvPr>
        </p:nvSpPr>
        <p:spPr/>
        <p:txBody>
          <a:bodyPr>
            <a:normAutofit fontScale="70000" lnSpcReduction="20000"/>
          </a:bodyPr>
          <a:lstStyle/>
          <a:p>
            <a:pPr algn="just"/>
            <a:r>
              <a:rPr lang="tr-TR" dirty="0"/>
              <a:t>2012-2013 öğretim yılında ABD’deki UPENN (</a:t>
            </a:r>
            <a:r>
              <a:rPr lang="tr-TR" dirty="0" err="1"/>
              <a:t>University</a:t>
            </a:r>
            <a:r>
              <a:rPr lang="tr-TR" dirty="0"/>
              <a:t> of Pennsylvania) </a:t>
            </a:r>
            <a:r>
              <a:rPr lang="en-US" dirty="0"/>
              <a:t>Near Eastern </a:t>
            </a:r>
            <a:r>
              <a:rPr lang="en-US" dirty="0" err="1"/>
              <a:t>Languages&amp;Civilizations</a:t>
            </a:r>
            <a:r>
              <a:rPr lang="en-US" dirty="0"/>
              <a:t>/Turkish Language </a:t>
            </a:r>
            <a:r>
              <a:rPr lang="en-US" dirty="0" err="1"/>
              <a:t>Programme’da</a:t>
            </a:r>
            <a:r>
              <a:rPr lang="en-US" dirty="0"/>
              <a:t> </a:t>
            </a:r>
            <a:r>
              <a:rPr lang="tr-TR" dirty="0"/>
              <a:t>misafir araştırmacı (</a:t>
            </a:r>
            <a:r>
              <a:rPr lang="tr-TR" dirty="0" err="1"/>
              <a:t>visiting</a:t>
            </a:r>
            <a:r>
              <a:rPr lang="tr-TR" dirty="0"/>
              <a:t> </a:t>
            </a:r>
            <a:r>
              <a:rPr lang="tr-TR" dirty="0" err="1"/>
              <a:t>scholar</a:t>
            </a:r>
            <a:r>
              <a:rPr lang="tr-TR" dirty="0"/>
              <a:t>) olarak bulundum. UPENN,  </a:t>
            </a:r>
            <a:r>
              <a:rPr lang="tr-TR" u="sng" dirty="0">
                <a:hlinkClick r:id="rId2"/>
              </a:rPr>
              <a:t>ABD</a:t>
            </a:r>
            <a:r>
              <a:rPr lang="tr-TR" u="sng" dirty="0"/>
              <a:t>/</a:t>
            </a:r>
            <a:r>
              <a:rPr lang="tr-TR" u="sng" dirty="0" err="1">
                <a:hlinkClick r:id="rId3"/>
              </a:rPr>
              <a:t>Philadelphia</a:t>
            </a:r>
            <a:r>
              <a:rPr lang="tr-TR" dirty="0" err="1"/>
              <a:t>’da</a:t>
            </a:r>
            <a:r>
              <a:rPr lang="tr-TR" dirty="0"/>
              <a:t> bulunan özel bir araştırma üniversitesidir. Amerika’nın ilk üniversitesidir ve en eski 4 yüksek öğrenim enstitüsünden birisidir. Kurucusu Benjamin Franklin’dir. Dr. Feride Hatiboğlu, </a:t>
            </a:r>
            <a:r>
              <a:rPr lang="tr-TR" dirty="0" err="1"/>
              <a:t>Turkish</a:t>
            </a:r>
            <a:r>
              <a:rPr lang="tr-TR" dirty="0"/>
              <a:t> Language </a:t>
            </a:r>
            <a:r>
              <a:rPr lang="tr-TR" dirty="0" err="1"/>
              <a:t>Programme’ın</a:t>
            </a:r>
            <a:r>
              <a:rPr lang="tr-TR" dirty="0"/>
              <a:t> </a:t>
            </a:r>
            <a:r>
              <a:rPr lang="tr-TR" dirty="0" smtClean="0"/>
              <a:t>direktörlüğü </a:t>
            </a:r>
            <a:r>
              <a:rPr lang="tr-TR" dirty="0"/>
              <a:t>görevini yürütmektedir. Programda: </a:t>
            </a:r>
            <a:r>
              <a:rPr lang="tr-TR" b="1" dirty="0"/>
              <a:t>1)</a:t>
            </a:r>
            <a:r>
              <a:rPr lang="tr-TR" dirty="0"/>
              <a:t> </a:t>
            </a:r>
            <a:r>
              <a:rPr lang="tr-TR" dirty="0" err="1"/>
              <a:t>Elementary</a:t>
            </a:r>
            <a:r>
              <a:rPr lang="tr-TR" dirty="0"/>
              <a:t> Grubu, </a:t>
            </a:r>
            <a:r>
              <a:rPr lang="tr-TR" b="1" dirty="0"/>
              <a:t>2) </a:t>
            </a:r>
            <a:r>
              <a:rPr lang="tr-TR" dirty="0" err="1"/>
              <a:t>Intermediate</a:t>
            </a:r>
            <a:r>
              <a:rPr lang="tr-TR" dirty="0"/>
              <a:t> Grubu, </a:t>
            </a:r>
            <a:r>
              <a:rPr lang="tr-TR" b="1" dirty="0"/>
              <a:t>3)</a:t>
            </a:r>
            <a:r>
              <a:rPr lang="tr-TR" dirty="0"/>
              <a:t> Advanced Grubu’nda Amerikalı (melez), Bangladeşli ve Türk olmak üzere 20’ye yakın öğrenci mevcuttur. </a:t>
            </a:r>
            <a:r>
              <a:rPr lang="tr-TR" dirty="0" err="1"/>
              <a:t>UPENN’de</a:t>
            </a:r>
            <a:r>
              <a:rPr lang="tr-TR" dirty="0"/>
              <a:t> bulunduğum süre içinde dil partnerim olarak; Prof. Dr. </a:t>
            </a:r>
            <a:r>
              <a:rPr lang="tr-TR" dirty="0" err="1"/>
              <a:t>Sherry</a:t>
            </a:r>
            <a:r>
              <a:rPr lang="tr-TR" dirty="0"/>
              <a:t> L. </a:t>
            </a:r>
            <a:r>
              <a:rPr lang="tr-TR" dirty="0" err="1"/>
              <a:t>Grassmuck</a:t>
            </a:r>
            <a:r>
              <a:rPr lang="tr-TR" dirty="0"/>
              <a:t> (</a:t>
            </a:r>
            <a:r>
              <a:rPr lang="tr-TR" dirty="0" err="1"/>
              <a:t>Temple</a:t>
            </a:r>
            <a:r>
              <a:rPr lang="tr-TR" dirty="0"/>
              <a:t> </a:t>
            </a:r>
            <a:r>
              <a:rPr lang="tr-TR" dirty="0" err="1"/>
              <a:t>University</a:t>
            </a:r>
            <a:r>
              <a:rPr lang="tr-TR" dirty="0"/>
              <a:t>, </a:t>
            </a:r>
            <a:r>
              <a:rPr lang="tr-TR" dirty="0" err="1"/>
              <a:t>Department</a:t>
            </a:r>
            <a:r>
              <a:rPr lang="tr-TR" dirty="0"/>
              <a:t> </a:t>
            </a:r>
            <a:r>
              <a:rPr lang="tr-TR" dirty="0" err="1"/>
              <a:t>Ethnic</a:t>
            </a:r>
            <a:r>
              <a:rPr lang="tr-TR" dirty="0"/>
              <a:t> </a:t>
            </a:r>
            <a:r>
              <a:rPr lang="tr-TR" dirty="0" err="1"/>
              <a:t>Studies</a:t>
            </a:r>
            <a:r>
              <a:rPr lang="tr-TR" dirty="0"/>
              <a:t>) belirlendi. Dr. </a:t>
            </a:r>
            <a:r>
              <a:rPr lang="tr-TR" dirty="0" err="1"/>
              <a:t>Grassmuck</a:t>
            </a:r>
            <a:r>
              <a:rPr lang="tr-TR" dirty="0"/>
              <a:t> ile haftada iki saat (genellikle Pazartesi ve Perşembe günleri) bir araya gelerek karşılıklı olarak Türk ve Amerikan kültürünü yakından tanıma ağırlıklı konuşmalar yaptık. Bu konuşmaları; ya Üniversitede, ya dışarıda çeşitli sosyal ortamlarda, ya da Dr. </a:t>
            </a:r>
            <a:r>
              <a:rPr lang="tr-TR" dirty="0" err="1"/>
              <a:t>Grassmuck’un</a:t>
            </a:r>
            <a:r>
              <a:rPr lang="tr-TR" dirty="0"/>
              <a:t> evinde gerçekleştirdik. Dr. </a:t>
            </a:r>
            <a:r>
              <a:rPr lang="tr-TR" dirty="0" err="1"/>
              <a:t>Grassmuck</a:t>
            </a:r>
            <a:r>
              <a:rPr lang="tr-TR" dirty="0"/>
              <a:t> ve ben, yaptığımız yanlışlarımızı anlık olarak düzelttik. Doğru </a:t>
            </a:r>
            <a:r>
              <a:rPr lang="tr-TR" dirty="0" err="1"/>
              <a:t>sesletimle</a:t>
            </a:r>
            <a:r>
              <a:rPr lang="tr-TR" dirty="0"/>
              <a:t> ilgili çalışmalar yaptık.</a:t>
            </a:r>
          </a:p>
        </p:txBody>
      </p:sp>
      <p:sp>
        <p:nvSpPr>
          <p:cNvPr id="7" name="Slayt Numarası Yer Tutucusu 6"/>
          <p:cNvSpPr>
            <a:spLocks noGrp="1"/>
          </p:cNvSpPr>
          <p:nvPr>
            <p:ph type="sldNum" sz="quarter" idx="12"/>
          </p:nvPr>
        </p:nvSpPr>
        <p:spPr/>
        <p:txBody>
          <a:bodyPr/>
          <a:lstStyle/>
          <a:p>
            <a:fld id="{F302176B-0E47-46AC-8F43-DAB4B8A37D06}" type="slidenum">
              <a:rPr lang="tr-TR" smtClean="0"/>
              <a:t>31</a:t>
            </a:fld>
            <a:endParaRPr lang="tr-TR"/>
          </a:p>
        </p:txBody>
      </p:sp>
    </p:spTree>
    <p:extLst>
      <p:ext uri="{BB962C8B-B14F-4D97-AF65-F5344CB8AC3E}">
        <p14:creationId xmlns:p14="http://schemas.microsoft.com/office/powerpoint/2010/main" val="38642695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sz="4400" b="1" dirty="0" smtClean="0"/>
              <a:t/>
            </a:r>
            <a:br>
              <a:rPr lang="tr-TR" sz="4400" b="1" dirty="0" smtClean="0"/>
            </a:br>
            <a:r>
              <a:rPr lang="tr-TR" sz="4400" b="1" dirty="0" err="1" smtClean="0"/>
              <a:t>Computer</a:t>
            </a:r>
            <a:r>
              <a:rPr lang="tr-TR" sz="4400" b="1" dirty="0" smtClean="0"/>
              <a:t> </a:t>
            </a:r>
            <a:r>
              <a:rPr lang="tr-TR" sz="4400" b="1" dirty="0" err="1"/>
              <a:t>Aided</a:t>
            </a:r>
            <a:r>
              <a:rPr lang="tr-TR" sz="4400" b="1" dirty="0"/>
              <a:t> </a:t>
            </a:r>
            <a:r>
              <a:rPr lang="tr-TR" sz="4400" b="1" dirty="0" err="1"/>
              <a:t>Turkish</a:t>
            </a:r>
            <a:r>
              <a:rPr lang="tr-TR" sz="4400" b="1" dirty="0"/>
              <a:t> </a:t>
            </a:r>
            <a:r>
              <a:rPr lang="tr-TR" sz="4400" b="1" dirty="0" err="1" smtClean="0"/>
              <a:t>Tutor</a:t>
            </a:r>
            <a:r>
              <a:rPr lang="tr-TR" sz="4400" b="1" dirty="0" smtClean="0"/>
              <a:t> (CATT)</a:t>
            </a:r>
            <a:r>
              <a:rPr lang="tr-TR" b="1" dirty="0"/>
              <a:t/>
            </a:r>
            <a:br>
              <a:rPr lang="tr-TR" b="1" dirty="0"/>
            </a:br>
            <a:endParaRPr lang="tr-TR" dirty="0"/>
          </a:p>
        </p:txBody>
      </p:sp>
      <p:sp>
        <p:nvSpPr>
          <p:cNvPr id="2" name="İçerik Yer Tutucusu 1"/>
          <p:cNvSpPr>
            <a:spLocks noGrp="1"/>
          </p:cNvSpPr>
          <p:nvPr>
            <p:ph idx="1"/>
          </p:nvPr>
        </p:nvSpPr>
        <p:spPr/>
        <p:txBody>
          <a:bodyPr/>
          <a:lstStyle/>
          <a:p>
            <a:r>
              <a:rPr lang="tr-TR" dirty="0">
                <a:hlinkClick r:id="rId2"/>
              </a:rPr>
              <a:t>http://</a:t>
            </a:r>
            <a:r>
              <a:rPr lang="tr-TR" dirty="0" smtClean="0">
                <a:hlinkClick r:id="rId2"/>
              </a:rPr>
              <a:t>www.adamasmaca.com/oyna.php?f=1</a:t>
            </a:r>
            <a:endParaRPr lang="tr-TR" dirty="0" smtClean="0"/>
          </a:p>
          <a:p>
            <a:r>
              <a:rPr lang="tr-TR" dirty="0">
                <a:hlinkClick r:id="rId3"/>
              </a:rPr>
              <a:t>http://www.cs.bilkent.edu.tr/~</a:t>
            </a:r>
            <a:r>
              <a:rPr lang="tr-TR" dirty="0" smtClean="0">
                <a:hlinkClick r:id="rId3"/>
              </a:rPr>
              <a:t>guvenir/CATT/index1.html</a:t>
            </a:r>
            <a:endParaRPr lang="tr-TR" dirty="0" smtClean="0"/>
          </a:p>
          <a:p>
            <a:r>
              <a:rPr lang="tr-TR" dirty="0">
                <a:hlinkClick r:id="rId4"/>
              </a:rPr>
              <a:t>http://</a:t>
            </a:r>
            <a:r>
              <a:rPr lang="tr-TR" dirty="0" smtClean="0">
                <a:hlinkClick r:id="rId4"/>
              </a:rPr>
              <a:t>www.quia.com/quiz/101123.html?AP_rand=967028616</a:t>
            </a:r>
            <a:endParaRPr lang="tr-TR" dirty="0" smtClean="0"/>
          </a:p>
          <a:p>
            <a:r>
              <a:rPr lang="tr-TR" dirty="0">
                <a:hlinkClick r:id="rId5"/>
              </a:rPr>
              <a:t>http://</a:t>
            </a:r>
            <a:r>
              <a:rPr lang="tr-TR" dirty="0" smtClean="0">
                <a:hlinkClick r:id="rId5"/>
              </a:rPr>
              <a:t>www.quia.com/quiz/101846.html?AP_rand=132072241</a:t>
            </a:r>
            <a:endParaRPr lang="tr-TR" dirty="0" smtClean="0"/>
          </a:p>
          <a:p>
            <a:r>
              <a:rPr lang="tr-TR" dirty="0">
                <a:hlinkClick r:id="rId6"/>
              </a:rPr>
              <a:t>http://</a:t>
            </a:r>
            <a:r>
              <a:rPr lang="tr-TR" dirty="0" smtClean="0">
                <a:hlinkClick r:id="rId6"/>
              </a:rPr>
              <a:t>www.quia.com/hm/1340.html</a:t>
            </a:r>
            <a:endParaRPr lang="tr-TR" dirty="0" smtClean="0"/>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32</a:t>
            </a:fld>
            <a:endParaRPr lang="tr-TR"/>
          </a:p>
        </p:txBody>
      </p:sp>
    </p:spTree>
    <p:extLst>
      <p:ext uri="{BB962C8B-B14F-4D97-AF65-F5344CB8AC3E}">
        <p14:creationId xmlns:p14="http://schemas.microsoft.com/office/powerpoint/2010/main" val="23913149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algn="ctr"/>
            <a:r>
              <a:rPr lang="tr-TR" dirty="0" smtClean="0"/>
              <a:t>Oyunlarla Sözcük Öğretimi</a:t>
            </a:r>
            <a:endParaRPr lang="tr-TR" dirty="0"/>
          </a:p>
        </p:txBody>
      </p:sp>
      <p:sp>
        <p:nvSpPr>
          <p:cNvPr id="2" name="İçerik Yer Tutucusu 1"/>
          <p:cNvSpPr>
            <a:spLocks noGrp="1"/>
          </p:cNvSpPr>
          <p:nvPr>
            <p:ph idx="1"/>
          </p:nvPr>
        </p:nvSpPr>
        <p:spPr/>
        <p:txBody>
          <a:bodyPr>
            <a:normAutofit/>
          </a:bodyPr>
          <a:lstStyle/>
          <a:p>
            <a:pPr algn="just"/>
            <a:r>
              <a:rPr lang="tr-TR" b="1" dirty="0" smtClean="0"/>
              <a:t>Bingo</a:t>
            </a:r>
            <a:r>
              <a:rPr lang="tr-TR" b="1" dirty="0"/>
              <a:t> oyunu:</a:t>
            </a:r>
            <a:r>
              <a:rPr lang="tr-TR" dirty="0"/>
              <a:t> </a:t>
            </a:r>
            <a:r>
              <a:rPr lang="tr-TR" dirty="0" smtClean="0"/>
              <a:t>O </a:t>
            </a:r>
            <a:r>
              <a:rPr lang="tr-TR" dirty="0"/>
              <a:t>hafta </a:t>
            </a:r>
            <a:r>
              <a:rPr lang="tr-TR" dirty="0" smtClean="0"/>
              <a:t>öğrenilen </a:t>
            </a:r>
            <a:r>
              <a:rPr lang="tr-TR" dirty="0"/>
              <a:t>yeni </a:t>
            </a:r>
            <a:r>
              <a:rPr lang="tr-TR" dirty="0" smtClean="0"/>
              <a:t>sözcük ve deyimler </a:t>
            </a:r>
            <a:r>
              <a:rPr lang="tr-TR" dirty="0"/>
              <a:t>tabloya </a:t>
            </a:r>
            <a:r>
              <a:rPr lang="tr-TR" dirty="0" smtClean="0"/>
              <a:t>yazılır. </a:t>
            </a:r>
            <a:r>
              <a:rPr lang="tr-TR" dirty="0"/>
              <a:t>Ve bingo yapana </a:t>
            </a:r>
            <a:r>
              <a:rPr lang="tr-TR" dirty="0" smtClean="0"/>
              <a:t>küçük </a:t>
            </a:r>
            <a:r>
              <a:rPr lang="tr-TR" dirty="0"/>
              <a:t>bir </a:t>
            </a:r>
            <a:r>
              <a:rPr lang="tr-TR" dirty="0" smtClean="0"/>
              <a:t>ödül verilir.</a:t>
            </a:r>
            <a:endParaRPr lang="tr-TR" dirty="0"/>
          </a:p>
          <a:p>
            <a:pPr algn="just"/>
            <a:r>
              <a:rPr lang="tr-TR" b="1" dirty="0" smtClean="0">
                <a:solidFill>
                  <a:srgbClr val="FF0000"/>
                </a:solidFill>
              </a:rPr>
              <a:t>Hafıza</a:t>
            </a:r>
            <a:r>
              <a:rPr lang="tr-TR" b="1" dirty="0">
                <a:solidFill>
                  <a:srgbClr val="FF0000"/>
                </a:solidFill>
              </a:rPr>
              <a:t> oyunu:</a:t>
            </a:r>
            <a:r>
              <a:rPr lang="tr-TR" dirty="0">
                <a:solidFill>
                  <a:srgbClr val="FF0000"/>
                </a:solidFill>
              </a:rPr>
              <a:t> </a:t>
            </a:r>
            <a:r>
              <a:rPr lang="tr-TR" i="1" dirty="0">
                <a:solidFill>
                  <a:srgbClr val="FF0000"/>
                </a:solidFill>
              </a:rPr>
              <a:t>Ayakta daire </a:t>
            </a:r>
            <a:r>
              <a:rPr lang="tr-TR" i="1" dirty="0" smtClean="0">
                <a:solidFill>
                  <a:srgbClr val="FF0000"/>
                </a:solidFill>
              </a:rPr>
              <a:t>yapılır. O haftanın </a:t>
            </a:r>
            <a:r>
              <a:rPr lang="tr-TR" i="1" dirty="0">
                <a:solidFill>
                  <a:srgbClr val="FF0000"/>
                </a:solidFill>
              </a:rPr>
              <a:t>ana </a:t>
            </a:r>
            <a:r>
              <a:rPr lang="tr-TR" i="1" dirty="0" smtClean="0">
                <a:solidFill>
                  <a:srgbClr val="FF0000"/>
                </a:solidFill>
              </a:rPr>
              <a:t>teması </a:t>
            </a:r>
            <a:r>
              <a:rPr lang="tr-TR" i="1" dirty="0">
                <a:solidFill>
                  <a:srgbClr val="FF0000"/>
                </a:solidFill>
              </a:rPr>
              <a:t>ile ilgili herkes </a:t>
            </a:r>
            <a:r>
              <a:rPr lang="tr-TR" i="1" dirty="0" smtClean="0">
                <a:solidFill>
                  <a:srgbClr val="FF0000"/>
                </a:solidFill>
              </a:rPr>
              <a:t>sırayla </a:t>
            </a:r>
            <a:r>
              <a:rPr lang="tr-TR" i="1" dirty="0">
                <a:solidFill>
                  <a:srgbClr val="FF0000"/>
                </a:solidFill>
              </a:rPr>
              <a:t>bir </a:t>
            </a:r>
            <a:r>
              <a:rPr lang="tr-TR" i="1" dirty="0" smtClean="0">
                <a:solidFill>
                  <a:srgbClr val="FF0000"/>
                </a:solidFill>
              </a:rPr>
              <a:t>sözcük söyler. Bir </a:t>
            </a:r>
            <a:r>
              <a:rPr lang="tr-TR" i="1" dirty="0">
                <a:solidFill>
                  <a:srgbClr val="FF0000"/>
                </a:solidFill>
              </a:rPr>
              <a:t>sonraki  </a:t>
            </a:r>
            <a:r>
              <a:rPr lang="tr-TR" i="1" dirty="0" smtClean="0">
                <a:solidFill>
                  <a:srgbClr val="FF0000"/>
                </a:solidFill>
              </a:rPr>
              <a:t>öğrenici hem öncekileri </a:t>
            </a:r>
            <a:r>
              <a:rPr lang="tr-TR" i="1" dirty="0">
                <a:solidFill>
                  <a:srgbClr val="FF0000"/>
                </a:solidFill>
              </a:rPr>
              <a:t>tekrar </a:t>
            </a:r>
            <a:r>
              <a:rPr lang="tr-TR" i="1" dirty="0" smtClean="0">
                <a:solidFill>
                  <a:srgbClr val="FF0000"/>
                </a:solidFill>
              </a:rPr>
              <a:t>eder hem de kendisi yeni bir sözcük söyler.  </a:t>
            </a:r>
            <a:r>
              <a:rPr lang="tr-TR" i="1" dirty="0">
                <a:solidFill>
                  <a:srgbClr val="FF0000"/>
                </a:solidFill>
              </a:rPr>
              <a:t>Unutan </a:t>
            </a:r>
            <a:r>
              <a:rPr lang="tr-TR" i="1" dirty="0" smtClean="0">
                <a:solidFill>
                  <a:srgbClr val="FF0000"/>
                </a:solidFill>
              </a:rPr>
              <a:t>öğrenici oyun</a:t>
            </a:r>
            <a:r>
              <a:rPr lang="tr-TR" i="1" dirty="0">
                <a:solidFill>
                  <a:srgbClr val="FF0000"/>
                </a:solidFill>
              </a:rPr>
              <a:t> </a:t>
            </a:r>
            <a:r>
              <a:rPr lang="tr-TR" i="1" dirty="0" smtClean="0">
                <a:solidFill>
                  <a:srgbClr val="FF0000"/>
                </a:solidFill>
              </a:rPr>
              <a:t>dışı kalır.</a:t>
            </a:r>
            <a:endParaRPr lang="tr-TR" i="1" dirty="0">
              <a:solidFill>
                <a:srgbClr val="FF0000"/>
              </a:solidFill>
            </a:endParaRPr>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33</a:t>
            </a:fld>
            <a:endParaRPr lang="tr-TR"/>
          </a:p>
        </p:txBody>
      </p:sp>
    </p:spTree>
    <p:extLst>
      <p:ext uri="{BB962C8B-B14F-4D97-AF65-F5344CB8AC3E}">
        <p14:creationId xmlns:p14="http://schemas.microsoft.com/office/powerpoint/2010/main" val="32497416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pPr algn="ctr"/>
            <a:r>
              <a:rPr lang="tr-TR" sz="4000" dirty="0" err="1" smtClean="0"/>
              <a:t>Quizlet</a:t>
            </a:r>
            <a:r>
              <a:rPr lang="tr-TR" sz="4000" dirty="0"/>
              <a:t/>
            </a:r>
            <a:br>
              <a:rPr lang="tr-TR" sz="4000" dirty="0"/>
            </a:br>
            <a:r>
              <a:rPr lang="tr-TR" sz="4000" dirty="0"/>
              <a:t>https://</a:t>
            </a:r>
            <a:r>
              <a:rPr lang="tr-TR" sz="4000" dirty="0" smtClean="0"/>
              <a:t>quizlet.com</a:t>
            </a:r>
            <a:endParaRPr lang="tr-TR" dirty="0"/>
          </a:p>
        </p:txBody>
      </p:sp>
      <p:sp>
        <p:nvSpPr>
          <p:cNvPr id="2" name="İçerik Yer Tutucusu 1"/>
          <p:cNvSpPr>
            <a:spLocks noGrp="1"/>
          </p:cNvSpPr>
          <p:nvPr>
            <p:ph idx="1"/>
          </p:nvPr>
        </p:nvSpPr>
        <p:spPr/>
        <p:txBody>
          <a:bodyPr/>
          <a:lstStyle/>
          <a:p>
            <a:pPr algn="just"/>
            <a:r>
              <a:rPr lang="tr-TR" dirty="0" smtClean="0"/>
              <a:t>Düzeye uygun bilinmesi gereken sözcük </a:t>
            </a:r>
            <a:r>
              <a:rPr lang="tr-TR" dirty="0"/>
              <a:t>ve deyimler resimli </a:t>
            </a:r>
            <a:r>
              <a:rPr lang="tr-TR" dirty="0" smtClean="0"/>
              <a:t>sözlük </a:t>
            </a:r>
            <a:r>
              <a:rPr lang="tr-TR" dirty="0"/>
              <a:t>seklinde yer </a:t>
            </a:r>
            <a:r>
              <a:rPr lang="tr-TR" dirty="0" smtClean="0"/>
              <a:t>almakta </a:t>
            </a:r>
            <a:r>
              <a:rPr lang="tr-TR" dirty="0"/>
              <a:t>ve </a:t>
            </a:r>
            <a:r>
              <a:rPr lang="tr-TR" dirty="0" smtClean="0"/>
              <a:t>kısa </a:t>
            </a:r>
            <a:r>
              <a:rPr lang="tr-TR" dirty="0"/>
              <a:t>sorular da var. </a:t>
            </a:r>
            <a:r>
              <a:rPr lang="tr-TR" dirty="0" smtClean="0"/>
              <a:t>Boşluk </a:t>
            </a:r>
            <a:r>
              <a:rPr lang="tr-TR" dirty="0"/>
              <a:t>tamamlama, </a:t>
            </a:r>
            <a:r>
              <a:rPr lang="tr-TR" dirty="0" smtClean="0"/>
              <a:t>doğru-yanlış </a:t>
            </a:r>
            <a:r>
              <a:rPr lang="tr-TR" dirty="0"/>
              <a:t>vb</a:t>
            </a:r>
            <a:r>
              <a:rPr lang="tr-TR" dirty="0" smtClean="0"/>
              <a:t>.</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34</a:t>
            </a:fld>
            <a:endParaRPr lang="tr-TR"/>
          </a:p>
        </p:txBody>
      </p:sp>
    </p:spTree>
    <p:extLst>
      <p:ext uri="{BB962C8B-B14F-4D97-AF65-F5344CB8AC3E}">
        <p14:creationId xmlns:p14="http://schemas.microsoft.com/office/powerpoint/2010/main" val="8154857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dirty="0">
                <a:hlinkClick r:id="rId2"/>
              </a:rPr>
              <a:t>http://</a:t>
            </a:r>
            <a:r>
              <a:rPr lang="tr-TR" dirty="0" smtClean="0">
                <a:hlinkClick r:id="rId2"/>
              </a:rPr>
              <a:t>www.turkishclass.com/turkish/vocabulary/vocabulary.php</a:t>
            </a:r>
            <a:endParaRPr lang="tr-TR" dirty="0" smtClean="0"/>
          </a:p>
          <a:p>
            <a:pPr algn="just"/>
            <a:r>
              <a:rPr lang="tr-TR" dirty="0">
                <a:hlinkClick r:id="rId3"/>
              </a:rPr>
              <a:t>http://</a:t>
            </a:r>
            <a:r>
              <a:rPr lang="tr-TR" dirty="0" smtClean="0">
                <a:hlinkClick r:id="rId3"/>
              </a:rPr>
              <a:t>www.turkishclass.com/turkish/vocabulary/quiz_generator.php</a:t>
            </a:r>
            <a:endParaRPr lang="tr-TR" dirty="0" smtClean="0"/>
          </a:p>
          <a:p>
            <a:pPr algn="just"/>
            <a:r>
              <a:rPr lang="tr-TR" dirty="0">
                <a:hlinkClick r:id="rId4"/>
              </a:rPr>
              <a:t>https://</a:t>
            </a:r>
            <a:r>
              <a:rPr lang="tr-TR" dirty="0" smtClean="0">
                <a:hlinkClick r:id="rId4"/>
              </a:rPr>
              <a:t>www.youtube.com/watch?v=NdXPnJLR07E</a:t>
            </a:r>
            <a:r>
              <a:rPr lang="tr-TR" dirty="0"/>
              <a:t> </a:t>
            </a:r>
            <a:r>
              <a:rPr lang="tr-TR" dirty="0" smtClean="0"/>
              <a:t>(tekrarların önemi)</a:t>
            </a:r>
          </a:p>
          <a:p>
            <a:pPr algn="just"/>
            <a:r>
              <a:rPr lang="tr-TR" dirty="0" smtClean="0">
                <a:hlinkClick r:id="rId5"/>
              </a:rPr>
              <a:t>https</a:t>
            </a:r>
            <a:r>
              <a:rPr lang="tr-TR" dirty="0">
                <a:hlinkClick r:id="rId5"/>
              </a:rPr>
              <a:t>://tellagami.com</a:t>
            </a:r>
            <a:r>
              <a:rPr lang="tr-TR" dirty="0" smtClean="0">
                <a:hlinkClick r:id="rId5"/>
              </a:rPr>
              <a:t>/</a:t>
            </a:r>
            <a:endParaRPr lang="tr-TR" dirty="0" smtClean="0"/>
          </a:p>
          <a:p>
            <a:pPr algn="just"/>
            <a:r>
              <a:rPr lang="tr-TR" dirty="0" err="1" smtClean="0"/>
              <a:t>Thesaurus</a:t>
            </a:r>
            <a:r>
              <a:rPr lang="tr-TR" dirty="0" smtClean="0"/>
              <a:t> (Tematik Sözlük)</a:t>
            </a:r>
          </a:p>
        </p:txBody>
      </p:sp>
      <p:sp>
        <p:nvSpPr>
          <p:cNvPr id="7" name="Slayt Numarası Yer Tutucusu 6"/>
          <p:cNvSpPr>
            <a:spLocks noGrp="1"/>
          </p:cNvSpPr>
          <p:nvPr>
            <p:ph type="sldNum" sz="quarter" idx="12"/>
          </p:nvPr>
        </p:nvSpPr>
        <p:spPr/>
        <p:txBody>
          <a:bodyPr/>
          <a:lstStyle/>
          <a:p>
            <a:fld id="{F302176B-0E47-46AC-8F43-DAB4B8A37D06}" type="slidenum">
              <a:rPr lang="tr-TR" smtClean="0"/>
              <a:t>35</a:t>
            </a:fld>
            <a:endParaRPr lang="tr-TR"/>
          </a:p>
        </p:txBody>
      </p:sp>
    </p:spTree>
    <p:extLst>
      <p:ext uri="{BB962C8B-B14F-4D97-AF65-F5344CB8AC3E}">
        <p14:creationId xmlns:p14="http://schemas.microsoft.com/office/powerpoint/2010/main" val="35276425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tr-TR" dirty="0" smtClean="0"/>
              <a:t>Ölçme ve Değerlendirme Sorunu</a:t>
            </a:r>
            <a:endParaRPr lang="tr-TR" dirty="0"/>
          </a:p>
        </p:txBody>
      </p:sp>
      <p:sp>
        <p:nvSpPr>
          <p:cNvPr id="2" name="İçerik Yer Tutucusu 1"/>
          <p:cNvSpPr>
            <a:spLocks noGrp="1"/>
          </p:cNvSpPr>
          <p:nvPr>
            <p:ph idx="1"/>
          </p:nvPr>
        </p:nvSpPr>
        <p:spPr/>
        <p:txBody>
          <a:bodyPr>
            <a:normAutofit/>
          </a:bodyPr>
          <a:lstStyle/>
          <a:p>
            <a:pPr algn="just"/>
            <a:r>
              <a:rPr lang="tr-TR" b="1" dirty="0">
                <a:solidFill>
                  <a:srgbClr val="FF0000"/>
                </a:solidFill>
              </a:rPr>
              <a:t>OPI (Oral </a:t>
            </a:r>
            <a:r>
              <a:rPr lang="tr-TR" b="1" dirty="0" err="1">
                <a:solidFill>
                  <a:srgbClr val="FF0000"/>
                </a:solidFill>
              </a:rPr>
              <a:t>Proficiency</a:t>
            </a:r>
            <a:r>
              <a:rPr lang="tr-TR" b="1" dirty="0">
                <a:solidFill>
                  <a:srgbClr val="FF0000"/>
                </a:solidFill>
              </a:rPr>
              <a:t> </a:t>
            </a:r>
            <a:r>
              <a:rPr lang="tr-TR" b="1" dirty="0" err="1">
                <a:solidFill>
                  <a:srgbClr val="FF0000"/>
                </a:solidFill>
              </a:rPr>
              <a:t>Interview</a:t>
            </a:r>
            <a:r>
              <a:rPr lang="tr-TR" b="1" dirty="0">
                <a:solidFill>
                  <a:srgbClr val="FF0000"/>
                </a:solidFill>
              </a:rPr>
              <a:t>): </a:t>
            </a:r>
            <a:r>
              <a:rPr lang="tr-TR" dirty="0" err="1"/>
              <a:t>The</a:t>
            </a:r>
            <a:r>
              <a:rPr lang="tr-TR" dirty="0"/>
              <a:t> </a:t>
            </a:r>
            <a:r>
              <a:rPr lang="tr-TR" dirty="0" err="1"/>
              <a:t>American</a:t>
            </a:r>
            <a:r>
              <a:rPr lang="tr-TR" dirty="0"/>
              <a:t> </a:t>
            </a:r>
            <a:r>
              <a:rPr lang="tr-TR" dirty="0" err="1"/>
              <a:t>Council</a:t>
            </a:r>
            <a:r>
              <a:rPr lang="tr-TR" dirty="0"/>
              <a:t> on </a:t>
            </a:r>
            <a:r>
              <a:rPr lang="tr-TR" dirty="0" err="1"/>
              <a:t>the</a:t>
            </a:r>
            <a:r>
              <a:rPr lang="tr-TR" dirty="0"/>
              <a:t> </a:t>
            </a:r>
            <a:r>
              <a:rPr lang="tr-TR" dirty="0" err="1"/>
              <a:t>Teaching</a:t>
            </a:r>
            <a:r>
              <a:rPr lang="tr-TR" dirty="0"/>
              <a:t> of </a:t>
            </a:r>
            <a:r>
              <a:rPr lang="tr-TR" dirty="0" err="1"/>
              <a:t>Foreign</a:t>
            </a:r>
            <a:r>
              <a:rPr lang="tr-TR" dirty="0"/>
              <a:t> </a:t>
            </a:r>
            <a:r>
              <a:rPr lang="tr-TR" dirty="0" err="1"/>
              <a:t>Languages</a:t>
            </a:r>
            <a:r>
              <a:rPr lang="tr-TR" b="1" dirty="0"/>
              <a:t> (ACTFL) </a:t>
            </a:r>
            <a:r>
              <a:rPr lang="tr-TR" dirty="0"/>
              <a:t>tarafından uygulanan bir ölçme-değerlendirme tekniğidir. </a:t>
            </a:r>
            <a:r>
              <a:rPr lang="tr-TR" b="1" dirty="0"/>
              <a:t>ACTFL,</a:t>
            </a:r>
            <a:r>
              <a:rPr lang="tr-TR" dirty="0"/>
              <a:t> kendisini yabancı dillerin öğretimine adamış uzmanların </a:t>
            </a:r>
            <a:r>
              <a:rPr lang="tr-TR" dirty="0" smtClean="0"/>
              <a:t>üye </a:t>
            </a:r>
            <a:r>
              <a:rPr lang="tr-TR" dirty="0"/>
              <a:t>oldukları, Amerikan eğitiminin ve kültürünün temel bir parçası olarak dil çalışmalarını yürüttükleri bir organizasyondur. </a:t>
            </a:r>
            <a:endParaRPr lang="tr-TR" sz="1800"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36</a:t>
            </a:fld>
            <a:endParaRPr lang="tr-TR"/>
          </a:p>
        </p:txBody>
      </p:sp>
    </p:spTree>
    <p:extLst>
      <p:ext uri="{BB962C8B-B14F-4D97-AF65-F5344CB8AC3E}">
        <p14:creationId xmlns:p14="http://schemas.microsoft.com/office/powerpoint/2010/main" val="2209174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tr-TR" sz="3600" dirty="0" smtClean="0"/>
              <a:t/>
            </a:r>
            <a:br>
              <a:rPr lang="tr-TR" sz="3600" dirty="0" smtClean="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2000" dirty="0" smtClean="0"/>
              <a:t>Her OPI, bir sonraki düzeyde konuşmanın gerçekleşeceği varsayımı ile başlar ve sesli kayıt sistemine alınır. OPI, alanında uzman kişiler tarafından telefon aracılığı ile (</a:t>
            </a:r>
            <a:r>
              <a:rPr lang="tr-TR" sz="2000" dirty="0" smtClean="0">
                <a:hlinkClick r:id="rId2"/>
              </a:rPr>
              <a:t>http://www.languagetesting.com/wpcontent/uploads/2013/05/ACTFL-OPI-Familiarization Manuali.pdf</a:t>
            </a:r>
            <a:r>
              <a:rPr lang="tr-TR" sz="2000" dirty="0" smtClean="0"/>
              <a:t>).</a:t>
            </a:r>
            <a:endParaRPr lang="tr-TR" sz="7300" dirty="0"/>
          </a:p>
        </p:txBody>
      </p:sp>
      <p:sp>
        <p:nvSpPr>
          <p:cNvPr id="2" name="İçerik Yer Tutucusu 1"/>
          <p:cNvSpPr>
            <a:spLocks noGrp="1"/>
          </p:cNvSpPr>
          <p:nvPr>
            <p:ph idx="1"/>
          </p:nvPr>
        </p:nvSpPr>
        <p:spPr/>
        <p:txBody>
          <a:bodyPr>
            <a:normAutofit fontScale="77500" lnSpcReduction="20000"/>
          </a:bodyPr>
          <a:lstStyle/>
          <a:p>
            <a:pPr algn="just"/>
            <a:r>
              <a:rPr lang="tr-TR" b="1" dirty="0" smtClean="0"/>
              <a:t>Isınma </a:t>
            </a:r>
            <a:r>
              <a:rPr lang="tr-TR" b="1" dirty="0"/>
              <a:t>Aşaması: </a:t>
            </a:r>
            <a:r>
              <a:rPr lang="tr-TR" dirty="0"/>
              <a:t>İlk aşamadır ve mülakat olarak uygulanır. Selamlaşma ve diyalog başlangıcı ile adayın rahatlaması </a:t>
            </a:r>
            <a:r>
              <a:rPr lang="tr-TR" dirty="0" smtClean="0"/>
              <a:t>amaçlanır.</a:t>
            </a:r>
            <a:endParaRPr lang="tr-TR" sz="2000" dirty="0"/>
          </a:p>
          <a:p>
            <a:pPr algn="just"/>
            <a:r>
              <a:rPr lang="tr-TR" b="1" dirty="0" smtClean="0"/>
              <a:t>Yinelemeli </a:t>
            </a:r>
            <a:r>
              <a:rPr lang="tr-TR" b="1" dirty="0"/>
              <a:t>Aşama: </a:t>
            </a:r>
            <a:r>
              <a:rPr lang="tr-TR" dirty="0"/>
              <a:t>İki alt aşamadan oluşur.</a:t>
            </a:r>
            <a:endParaRPr lang="tr-TR" sz="2000" dirty="0"/>
          </a:p>
          <a:p>
            <a:pPr lvl="1" algn="just"/>
            <a:r>
              <a:rPr lang="tr-TR" sz="2400" b="1" dirty="0"/>
              <a:t>Düzey kontrolleri:</a:t>
            </a:r>
            <a:r>
              <a:rPr lang="tr-TR" sz="2400" dirty="0"/>
              <a:t> Düzey kontrolleri aşamasında; konuşmacı hedef dil ile mülakatında rahat görünüyorsa bir sonraki aşamaya geçilir. Uzman kişi, adaya çeşitli konularda konuşmasını sağlar ve performansını denetler. Konuşmacının dilsel işlevleri kendi bağlamında başarıyla anlayıp anlayamadığı değerlendirilir.</a:t>
            </a:r>
            <a:endParaRPr lang="tr-TR" sz="2000" dirty="0"/>
          </a:p>
          <a:p>
            <a:pPr lvl="1" algn="just"/>
            <a:r>
              <a:rPr lang="tr-TR" sz="2400" b="1" dirty="0"/>
              <a:t>Sondalar</a:t>
            </a:r>
            <a:r>
              <a:rPr lang="tr-TR" sz="2400" dirty="0"/>
              <a:t>. Adayın konuları ve dilsel işlevleri belirli bir düzeyde çözümlediği anlaşıldığında sondalar aşamasına geçilir. Sondaların amacı; konuşmacının yeterlilik sınırlarını ve zayıf yönlerini </a:t>
            </a:r>
            <a:r>
              <a:rPr lang="tr-TR" sz="2400" dirty="0" smtClean="0"/>
              <a:t>keşfetmektir.</a:t>
            </a:r>
            <a:endParaRPr lang="tr-TR" sz="2000" dirty="0"/>
          </a:p>
          <a:p>
            <a:pPr marL="393192" lvl="1" indent="0" algn="just">
              <a:buNone/>
            </a:pPr>
            <a:r>
              <a:rPr lang="tr-TR" b="1" dirty="0" smtClean="0"/>
              <a:t>Rüzgar </a:t>
            </a:r>
            <a:r>
              <a:rPr lang="tr-TR" b="1" dirty="0"/>
              <a:t>Eğimi Aşaması: </a:t>
            </a:r>
            <a:r>
              <a:rPr lang="tr-TR" dirty="0" err="1"/>
              <a:t>OPI’nin</a:t>
            </a:r>
            <a:r>
              <a:rPr lang="tr-TR" dirty="0"/>
              <a:t> son aşamasıdır. Adayın, kaynak dil ile hedef dil değişimini rahatça yapıp yapamadığı gözlemlenir. Bu aşamayı da başarıyla geçen birisine pozitif not verilir. (</a:t>
            </a:r>
            <a:r>
              <a:rPr lang="tr-TR" sz="1600" dirty="0"/>
              <a:t>http://www.languagetesting.com/</a:t>
            </a:r>
            <a:r>
              <a:rPr lang="tr-TR" sz="1600" dirty="0" err="1"/>
              <a:t>wp-content</a:t>
            </a:r>
            <a:r>
              <a:rPr lang="tr-TR" sz="1600" dirty="0"/>
              <a:t>/</a:t>
            </a:r>
            <a:r>
              <a:rPr lang="tr-TR" sz="1600" dirty="0" err="1"/>
              <a:t>uploads</a:t>
            </a:r>
            <a:r>
              <a:rPr lang="tr-TR" sz="1600" dirty="0"/>
              <a:t>/2013/05/ACTFL-OPI-Familiarization-Manual1.pdf</a:t>
            </a:r>
            <a:r>
              <a:rPr lang="tr-TR" dirty="0" smtClean="0"/>
              <a:t>).</a:t>
            </a:r>
            <a:endParaRPr lang="tr-TR" sz="2000"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37</a:t>
            </a:fld>
            <a:endParaRPr lang="tr-TR"/>
          </a:p>
        </p:txBody>
      </p:sp>
    </p:spTree>
    <p:extLst>
      <p:ext uri="{BB962C8B-B14F-4D97-AF65-F5344CB8AC3E}">
        <p14:creationId xmlns:p14="http://schemas.microsoft.com/office/powerpoint/2010/main" val="3448894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pPr algn="ctr"/>
            <a:r>
              <a:rPr lang="tr-TR" dirty="0" smtClean="0"/>
              <a:t>SONUÇ</a:t>
            </a:r>
            <a:endParaRPr lang="tr-TR" dirty="0"/>
          </a:p>
        </p:txBody>
      </p:sp>
      <p:sp>
        <p:nvSpPr>
          <p:cNvPr id="2" name="İçerik Yer Tutucusu 1"/>
          <p:cNvSpPr>
            <a:spLocks noGrp="1"/>
          </p:cNvSpPr>
          <p:nvPr>
            <p:ph idx="1"/>
          </p:nvPr>
        </p:nvSpPr>
        <p:spPr/>
        <p:txBody>
          <a:bodyPr>
            <a:normAutofit fontScale="92500" lnSpcReduction="10000"/>
          </a:bodyPr>
          <a:lstStyle/>
          <a:p>
            <a:pPr algn="just"/>
            <a:r>
              <a:rPr lang="tr-TR" dirty="0"/>
              <a:t>Birçok dilbilimci ve dil eğitimcisi mükemmel bir yöntemin hiçbir zaman var olmadığı kanısını taşır. Yöntemler şartlara göre yeni yaklaşım ve kuramların etkisiyle gelişmiş veya zayıflamışlar, geçerliliklerini yitirmişlerdir. Zaten yukarıda saydığımız farklı yöntemlerin de birçok ortak yönü söz konusudur.  </a:t>
            </a:r>
            <a:r>
              <a:rPr lang="tr-TR" dirty="0">
                <a:solidFill>
                  <a:srgbClr val="FF0000"/>
                </a:solidFill>
              </a:rPr>
              <a:t>Normatif ve didaktik bir anlayışa dayanan yöntemler hazır ve statik bilgiler, uygulamalar içerebilmekte, bu da ikinci dil ediniminde beklenen sonuçları almakta yetersiz olabilmektedir.</a:t>
            </a:r>
            <a:r>
              <a:rPr lang="tr-TR" dirty="0"/>
              <a:t> Farklı kuram ve uygulamaların çatışan, çelişen yönleri üzerinde değil ortak yönleri üzerinde durmak, işbirliği ve bilgi/deneyim paylaşımının gerçekleştirilmesi bakımından önem taşır.</a:t>
            </a:r>
          </a:p>
        </p:txBody>
      </p:sp>
      <p:sp>
        <p:nvSpPr>
          <p:cNvPr id="7" name="Slayt Numarası Yer Tutucusu 6"/>
          <p:cNvSpPr>
            <a:spLocks noGrp="1"/>
          </p:cNvSpPr>
          <p:nvPr>
            <p:ph type="sldNum" sz="quarter" idx="12"/>
          </p:nvPr>
        </p:nvSpPr>
        <p:spPr/>
        <p:txBody>
          <a:bodyPr/>
          <a:lstStyle/>
          <a:p>
            <a:fld id="{F302176B-0E47-46AC-8F43-DAB4B8A37D06}" type="slidenum">
              <a:rPr lang="tr-TR" smtClean="0"/>
              <a:t>38</a:t>
            </a:fld>
            <a:endParaRPr lang="tr-TR"/>
          </a:p>
        </p:txBody>
      </p:sp>
    </p:spTree>
    <p:extLst>
      <p:ext uri="{BB962C8B-B14F-4D97-AF65-F5344CB8AC3E}">
        <p14:creationId xmlns:p14="http://schemas.microsoft.com/office/powerpoint/2010/main" val="4890621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pPr algn="just"/>
            <a:r>
              <a:rPr lang="tr-TR" dirty="0"/>
              <a:t>Dilin dinamik yapısı içinde en çok değişime uğrayan dil birimi olan sözcüklerin öğretiminde listelemeye dayalı statik yaklaşımlar beklenen sonuçları ver(e)</a:t>
            </a:r>
            <a:r>
              <a:rPr lang="tr-TR" dirty="0" err="1"/>
              <a:t>memektedir</a:t>
            </a:r>
            <a:r>
              <a:rPr lang="tr-TR" dirty="0"/>
              <a:t>. Bilindiği gibi, bu tür listeler daha çok düzeye uygun hazırlandığı </a:t>
            </a:r>
            <a:r>
              <a:rPr lang="tr-TR" dirty="0" err="1"/>
              <a:t>önvarsayımına</a:t>
            </a:r>
            <a:r>
              <a:rPr lang="tr-TR" dirty="0"/>
              <a:t> dayanan kitaplardan yararlanılarak hazırlanmaktadır. Standart listeler; Türkçeyi yabancı dil olarak öğrenen hedef kitlenin sosyal, kültürel, pedagojik vb. farklılıkları dikkate alındığında her öğrenici grubuna hitap etmede yetersiz kaldığı anlaşılmaktadır. Üzerinde durulması gereken bir nokta da; çok yönlü bir dil birimi olan sözcüğün hangi yönü, hangi sınırlılıklarda öğretilecektir? Sözcüğün “Ses, yapı, anlam/</a:t>
            </a:r>
            <a:r>
              <a:rPr lang="tr-TR" dirty="0" err="1"/>
              <a:t>lar</a:t>
            </a:r>
            <a:r>
              <a:rPr lang="tr-TR" dirty="0"/>
              <a:t>, işlev/</a:t>
            </a:r>
            <a:r>
              <a:rPr lang="tr-TR" dirty="0" err="1"/>
              <a:t>ler</a:t>
            </a:r>
            <a:r>
              <a:rPr lang="tr-TR" dirty="0"/>
              <a:t>, </a:t>
            </a:r>
            <a:r>
              <a:rPr lang="tr-TR" dirty="0" err="1"/>
              <a:t>kullanımsal</a:t>
            </a:r>
            <a:r>
              <a:rPr lang="tr-TR" dirty="0"/>
              <a:t> değer/</a:t>
            </a:r>
            <a:r>
              <a:rPr lang="tr-TR" dirty="0" err="1"/>
              <a:t>ler</a:t>
            </a:r>
            <a:r>
              <a:rPr lang="tr-TR" dirty="0"/>
              <a:t>” vb.</a:t>
            </a:r>
            <a:r>
              <a:rPr lang="tr-TR" b="1" dirty="0"/>
              <a:t> </a:t>
            </a:r>
            <a:r>
              <a:rPr lang="tr-TR" dirty="0"/>
              <a:t>yönleri hangi düzeylerde nasıl öğretilecektir? Bu ve benzeri konuların uzmanlar/araştırmacılar tarafından irdelenmesi gerektiği açıktır.</a:t>
            </a:r>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39</a:t>
            </a:fld>
            <a:endParaRPr lang="tr-TR"/>
          </a:p>
        </p:txBody>
      </p:sp>
    </p:spTree>
    <p:extLst>
      <p:ext uri="{BB962C8B-B14F-4D97-AF65-F5344CB8AC3E}">
        <p14:creationId xmlns:p14="http://schemas.microsoft.com/office/powerpoint/2010/main" val="3982190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smtClean="0"/>
              <a:t>PROBLEM DURUMU?</a:t>
            </a:r>
            <a:endParaRPr lang="tr-TR" dirty="0"/>
          </a:p>
        </p:txBody>
      </p:sp>
      <p:sp>
        <p:nvSpPr>
          <p:cNvPr id="2" name="İçerik Yer Tutucusu 1"/>
          <p:cNvSpPr>
            <a:spLocks noGrp="1"/>
          </p:cNvSpPr>
          <p:nvPr>
            <p:ph idx="1"/>
          </p:nvPr>
        </p:nvSpPr>
        <p:spPr/>
        <p:txBody>
          <a:bodyPr>
            <a:normAutofit lnSpcReduction="10000"/>
          </a:bodyPr>
          <a:lstStyle/>
          <a:p>
            <a:pPr algn="just"/>
            <a:r>
              <a:rPr lang="tr-TR" dirty="0"/>
              <a:t>Öğrenme; kısa süreli bellekteki bilginin özümsenerek </a:t>
            </a:r>
            <a:r>
              <a:rPr lang="tr-TR" dirty="0" smtClean="0"/>
              <a:t>uzun </a:t>
            </a:r>
            <a:r>
              <a:rPr lang="tr-TR" dirty="0"/>
              <a:t>süreli bellekte yer edinmesine denir. </a:t>
            </a:r>
            <a:r>
              <a:rPr lang="tr-TR" b="1" dirty="0">
                <a:solidFill>
                  <a:srgbClr val="FF0000"/>
                </a:solidFill>
              </a:rPr>
              <a:t>Etkili ve kalıcı öğrenme</a:t>
            </a:r>
            <a:r>
              <a:rPr lang="tr-TR" dirty="0"/>
              <a:t>nin gerçekleşebilmesi için, </a:t>
            </a:r>
            <a:r>
              <a:rPr lang="tr-TR" b="1" dirty="0">
                <a:solidFill>
                  <a:srgbClr val="FF0000"/>
                </a:solidFill>
              </a:rPr>
              <a:t>bilginin beceriye dönüşmesi</a:t>
            </a:r>
            <a:r>
              <a:rPr lang="tr-TR" dirty="0"/>
              <a:t> önemlidir. Türkçenin yabancı dil olarak öğretiminde </a:t>
            </a:r>
            <a:r>
              <a:rPr lang="tr-TR" b="1" dirty="0">
                <a:solidFill>
                  <a:srgbClr val="FF0000"/>
                </a:solidFill>
              </a:rPr>
              <a:t>düzeylere uygun</a:t>
            </a:r>
            <a:r>
              <a:rPr lang="tr-TR" dirty="0"/>
              <a:t> olarak hangi sözcüklerin öğretilmesi gerektiğine yönelik çeşitli araştırmalar yapılmış ve ortaya -genellikle- </a:t>
            </a:r>
            <a:r>
              <a:rPr lang="tr-TR" b="1" dirty="0">
                <a:solidFill>
                  <a:srgbClr val="FF0000"/>
                </a:solidFill>
              </a:rPr>
              <a:t>standart liste</a:t>
            </a:r>
            <a:r>
              <a:rPr lang="tr-TR" dirty="0"/>
              <a:t>ler konulmuştur. Ancak, dilin </a:t>
            </a:r>
            <a:r>
              <a:rPr lang="tr-TR" dirty="0" smtClean="0"/>
              <a:t>dinamik </a:t>
            </a:r>
            <a:r>
              <a:rPr lang="tr-TR" dirty="0"/>
              <a:t>yapısı içinde en çok değişime uğrayan dil birimi olan </a:t>
            </a:r>
            <a:r>
              <a:rPr lang="tr-TR" b="1" dirty="0">
                <a:solidFill>
                  <a:srgbClr val="FF0000"/>
                </a:solidFill>
              </a:rPr>
              <a:t>sözcük</a:t>
            </a:r>
            <a:r>
              <a:rPr lang="tr-TR" dirty="0"/>
              <a:t>lerin öğretiminde </a:t>
            </a:r>
            <a:r>
              <a:rPr lang="tr-TR" dirty="0" smtClean="0"/>
              <a:t>-</a:t>
            </a:r>
            <a:r>
              <a:rPr lang="tr-TR" b="1" dirty="0" smtClean="0">
                <a:solidFill>
                  <a:srgbClr val="FF0000"/>
                </a:solidFill>
              </a:rPr>
              <a:t>hedef kitlenin de dinami</a:t>
            </a:r>
            <a:r>
              <a:rPr lang="tr-TR" dirty="0" smtClean="0"/>
              <a:t>kliği dikkate alınınca- </a:t>
            </a:r>
            <a:r>
              <a:rPr lang="tr-TR" dirty="0"/>
              <a:t>listelemeye dayalı statik yaklaşımlar beklenen sonuçları ver(e)</a:t>
            </a:r>
            <a:r>
              <a:rPr lang="tr-TR" dirty="0" err="1"/>
              <a:t>memektedir</a:t>
            </a:r>
            <a:r>
              <a:rPr lang="tr-TR" dirty="0" smtClean="0"/>
              <a:t>.</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11421656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pPr lvl="0"/>
            <a:r>
              <a:rPr lang="tr-TR" dirty="0"/>
              <a:t>İkinci dil ediniminde dilbilimsel zekâ (</a:t>
            </a:r>
            <a:r>
              <a:rPr lang="tr-TR" dirty="0" err="1"/>
              <a:t>linguistic</a:t>
            </a:r>
            <a:r>
              <a:rPr lang="tr-TR" dirty="0"/>
              <a:t> </a:t>
            </a:r>
            <a:r>
              <a:rPr lang="tr-TR" dirty="0" err="1"/>
              <a:t>intelligence</a:t>
            </a:r>
            <a:r>
              <a:rPr lang="tr-TR" dirty="0"/>
              <a:t>), temel dil becerileri, yöntem, teknik ve izlenceler kadar “yaş, cinsiyet, sosyal sınıf, etnik kimlik, eğitim düzeyi ve meslek düzeyi vb.” sosyal faktörler de önemlidir (</a:t>
            </a:r>
            <a:r>
              <a:rPr lang="tr-TR" dirty="0" err="1"/>
              <a:t>Ellis</a:t>
            </a:r>
            <a:r>
              <a:rPr lang="tr-TR" dirty="0"/>
              <a:t>, 2003: 201-210).</a:t>
            </a:r>
          </a:p>
          <a:p>
            <a:r>
              <a:rPr lang="tr-TR" dirty="0"/>
              <a:t>Nitekim, kültürel mesafe (</a:t>
            </a:r>
            <a:r>
              <a:rPr lang="tr-TR" dirty="0" err="1"/>
              <a:t>cultural</a:t>
            </a:r>
            <a:r>
              <a:rPr lang="tr-TR" dirty="0"/>
              <a:t> </a:t>
            </a:r>
            <a:r>
              <a:rPr lang="tr-TR" dirty="0" err="1"/>
              <a:t>distance</a:t>
            </a:r>
            <a:r>
              <a:rPr lang="tr-TR" dirty="0"/>
              <a:t>) ile L2’nin performansı arasında doğrudan bir ilişki olduğu bilinmektedir. Bu çerçevede Türkçenin yabancı dil olarak öğretiminde üç temel gruptan söz edilebilir:</a:t>
            </a:r>
          </a:p>
          <a:p>
            <a:pPr lvl="0"/>
            <a:r>
              <a:rPr lang="tr-TR" b="1" dirty="0"/>
              <a:t>Yakın Grup: </a:t>
            </a:r>
            <a:r>
              <a:rPr lang="tr-TR" dirty="0"/>
              <a:t>(Türk Dünyası-Türk Medeniyetinin bakiyesi olan kültür coğrafyamız)</a:t>
            </a:r>
          </a:p>
          <a:p>
            <a:pPr lvl="0"/>
            <a:r>
              <a:rPr lang="tr-TR" b="1" dirty="0"/>
              <a:t>Orta Grup: </a:t>
            </a:r>
            <a:r>
              <a:rPr lang="tr-TR" dirty="0"/>
              <a:t>(Türk nüfusunun yoğun olduğu coğrafya: Merkez Avrupa)</a:t>
            </a:r>
          </a:p>
          <a:p>
            <a:pPr lvl="0"/>
            <a:r>
              <a:rPr lang="tr-TR" b="1" dirty="0"/>
              <a:t>Uzak Grup: </a:t>
            </a:r>
            <a:r>
              <a:rPr lang="tr-TR" dirty="0"/>
              <a:t>(Türk nüfusunun az olduğu, tanınırlık düzeyimizin düşük olduğu coğrafya)</a:t>
            </a:r>
          </a:p>
          <a:p>
            <a:r>
              <a:rPr lang="tr-TR" dirty="0"/>
              <a:t>Türkçenin yabancı dil olarak öğretiminde önerdiğimiz bu sınıflandırmadan yararlanılabilir. Yani; özellikle sınıfları oluştururken öğrenicilerin temel dil beceri düzeylerinin yanında, içinde bulunduğu sosyal-kültürel grupların da dikkate alınmasının öğrenme hedefleri doğrultusunda bir avantaj olabileceğini düşünüyoruz.</a:t>
            </a:r>
          </a:p>
        </p:txBody>
      </p:sp>
      <p:sp>
        <p:nvSpPr>
          <p:cNvPr id="7" name="Slayt Numarası Yer Tutucusu 6"/>
          <p:cNvSpPr>
            <a:spLocks noGrp="1"/>
          </p:cNvSpPr>
          <p:nvPr>
            <p:ph type="sldNum" sz="quarter" idx="12"/>
          </p:nvPr>
        </p:nvSpPr>
        <p:spPr/>
        <p:txBody>
          <a:bodyPr/>
          <a:lstStyle/>
          <a:p>
            <a:fld id="{F302176B-0E47-46AC-8F43-DAB4B8A37D06}" type="slidenum">
              <a:rPr lang="tr-TR" smtClean="0"/>
              <a:t>40</a:t>
            </a:fld>
            <a:endParaRPr lang="tr-TR"/>
          </a:p>
        </p:txBody>
      </p:sp>
    </p:spTree>
    <p:extLst>
      <p:ext uri="{BB962C8B-B14F-4D97-AF65-F5344CB8AC3E}">
        <p14:creationId xmlns:p14="http://schemas.microsoft.com/office/powerpoint/2010/main" val="32775700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solidFill>
                  <a:srgbClr val="FF0000"/>
                </a:solidFill>
              </a:rPr>
              <a:t>Dil edinimi kavramının merkezine; “dil </a:t>
            </a:r>
            <a:r>
              <a:rPr lang="tr-TR" dirty="0" err="1">
                <a:solidFill>
                  <a:srgbClr val="FF0000"/>
                </a:solidFill>
              </a:rPr>
              <a:t>transferi”ni</a:t>
            </a:r>
            <a:r>
              <a:rPr lang="tr-TR" dirty="0">
                <a:solidFill>
                  <a:srgbClr val="FF0000"/>
                </a:solidFill>
              </a:rPr>
              <a:t> (anlam transferi, yapı transferi -sözcük, sözcük öbeği ve sözcük sırası, cümle aktarımı-) ve “dil </a:t>
            </a:r>
            <a:r>
              <a:rPr lang="tr-TR" dirty="0" err="1">
                <a:solidFill>
                  <a:srgbClr val="FF0000"/>
                </a:solidFill>
              </a:rPr>
              <a:t>değiştirimi”ni</a:t>
            </a:r>
            <a:r>
              <a:rPr lang="tr-TR" dirty="0">
                <a:solidFill>
                  <a:srgbClr val="FF0000"/>
                </a:solidFill>
              </a:rPr>
              <a:t> koyabiliriz. Temel dil becerileri bağlamında yapılmak istenen ya da öngörülen/hedeflenen başat performans; diller arasında çeşitli düzeylerde transfer yapmak ve diller arası geçiş sürecini yönetmektir.</a:t>
            </a:r>
          </a:p>
        </p:txBody>
      </p:sp>
      <p:sp>
        <p:nvSpPr>
          <p:cNvPr id="7" name="Slayt Numarası Yer Tutucusu 6"/>
          <p:cNvSpPr>
            <a:spLocks noGrp="1"/>
          </p:cNvSpPr>
          <p:nvPr>
            <p:ph type="sldNum" sz="quarter" idx="12"/>
          </p:nvPr>
        </p:nvSpPr>
        <p:spPr/>
        <p:txBody>
          <a:bodyPr/>
          <a:lstStyle/>
          <a:p>
            <a:fld id="{F302176B-0E47-46AC-8F43-DAB4B8A37D06}" type="slidenum">
              <a:rPr lang="tr-TR" smtClean="0"/>
              <a:t>41</a:t>
            </a:fld>
            <a:endParaRPr lang="tr-TR"/>
          </a:p>
        </p:txBody>
      </p:sp>
    </p:spTree>
    <p:extLst>
      <p:ext uri="{BB962C8B-B14F-4D97-AF65-F5344CB8AC3E}">
        <p14:creationId xmlns:p14="http://schemas.microsoft.com/office/powerpoint/2010/main" val="36024771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lgn="just"/>
            <a:r>
              <a:rPr lang="tr-TR" dirty="0">
                <a:solidFill>
                  <a:srgbClr val="FF0000"/>
                </a:solidFill>
              </a:rPr>
              <a:t>Dil ediniminde, yalnızca öğrenme stratejilerine, dil üretimi stratejilerine ve iletişim stratejilerine yönelmek beklenen katkıyı sağlayamayabilir. Öğrenici stratejilerine de yönelmek ve bu doğrultuda uygulamalar yapmak son derece önemlidir.</a:t>
            </a:r>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42</a:t>
            </a:fld>
            <a:endParaRPr lang="tr-TR"/>
          </a:p>
        </p:txBody>
      </p:sp>
    </p:spTree>
    <p:extLst>
      <p:ext uri="{BB962C8B-B14F-4D97-AF65-F5344CB8AC3E}">
        <p14:creationId xmlns:p14="http://schemas.microsoft.com/office/powerpoint/2010/main" val="15686030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Beni sabırla ve ilgiyle dinlediğiniz için,</a:t>
            </a:r>
          </a:p>
          <a:p>
            <a:endParaRPr lang="tr-TR" dirty="0"/>
          </a:p>
          <a:p>
            <a:pPr algn="ctr"/>
            <a:r>
              <a:rPr lang="tr-TR" dirty="0" smtClean="0"/>
              <a:t>teşekkür ederim…</a:t>
            </a:r>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43</a:t>
            </a:fld>
            <a:endParaRPr lang="tr-TR"/>
          </a:p>
        </p:txBody>
      </p:sp>
    </p:spTree>
    <p:extLst>
      <p:ext uri="{BB962C8B-B14F-4D97-AF65-F5344CB8AC3E}">
        <p14:creationId xmlns:p14="http://schemas.microsoft.com/office/powerpoint/2010/main" val="26654169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pPr algn="ctr"/>
            <a:r>
              <a:rPr lang="tr-TR" dirty="0" smtClean="0"/>
              <a:t>Kaynaklar</a:t>
            </a:r>
            <a:endParaRPr lang="tr-TR" dirty="0"/>
          </a:p>
        </p:txBody>
      </p:sp>
      <p:sp>
        <p:nvSpPr>
          <p:cNvPr id="2" name="İçerik Yer Tutucusu 1"/>
          <p:cNvSpPr>
            <a:spLocks noGrp="1"/>
          </p:cNvSpPr>
          <p:nvPr>
            <p:ph idx="1"/>
          </p:nvPr>
        </p:nvSpPr>
        <p:spPr/>
        <p:txBody>
          <a:bodyPr>
            <a:normAutofit fontScale="77500" lnSpcReduction="20000"/>
          </a:bodyPr>
          <a:lstStyle/>
          <a:p>
            <a:pPr algn="just"/>
            <a:r>
              <a:rPr lang="en-US" dirty="0" err="1"/>
              <a:t>Derya</a:t>
            </a:r>
            <a:r>
              <a:rPr lang="en-US" dirty="0"/>
              <a:t> </a:t>
            </a:r>
            <a:r>
              <a:rPr lang="en-US" dirty="0" err="1"/>
              <a:t>Yaylı</a:t>
            </a:r>
            <a:r>
              <a:rPr lang="en-US" dirty="0"/>
              <a:t>, </a:t>
            </a:r>
            <a:r>
              <a:rPr lang="en-US" dirty="0" err="1"/>
              <a:t>Yasemin</a:t>
            </a:r>
            <a:r>
              <a:rPr lang="en-US" dirty="0"/>
              <a:t> </a:t>
            </a:r>
            <a:r>
              <a:rPr lang="en-US" dirty="0" err="1"/>
              <a:t>Bayyurt</a:t>
            </a:r>
            <a:r>
              <a:rPr lang="en-US" dirty="0"/>
              <a:t>, </a:t>
            </a:r>
            <a:r>
              <a:rPr lang="tr-TR" b="1" dirty="0"/>
              <a:t>Yabancılara Türkçe öğretimi: Politika, Yöntem ve Beceriler, </a:t>
            </a:r>
            <a:r>
              <a:rPr lang="tr-TR" dirty="0"/>
              <a:t>Anı </a:t>
            </a:r>
            <a:r>
              <a:rPr lang="tr-TR" dirty="0" err="1"/>
              <a:t>yayınları,İstanbul</a:t>
            </a:r>
            <a:r>
              <a:rPr lang="tr-TR" dirty="0"/>
              <a:t>, 2009.</a:t>
            </a:r>
          </a:p>
          <a:p>
            <a:pPr algn="just"/>
            <a:r>
              <a:rPr lang="tr-TR" dirty="0" smtClean="0"/>
              <a:t>Engin</a:t>
            </a:r>
            <a:r>
              <a:rPr lang="tr-TR" dirty="0"/>
              <a:t>, </a:t>
            </a:r>
            <a:r>
              <a:rPr lang="tr-TR" dirty="0" smtClean="0"/>
              <a:t>Yılmaz, </a:t>
            </a:r>
            <a:r>
              <a:rPr lang="tr-TR" b="1" dirty="0" smtClean="0"/>
              <a:t>Temel </a:t>
            </a:r>
            <a:r>
              <a:rPr lang="tr-TR" b="1" dirty="0"/>
              <a:t>Dil Bilgisi Terimleri Sözlüğü, </a:t>
            </a:r>
            <a:r>
              <a:rPr lang="tr-TR" dirty="0" err="1"/>
              <a:t>Pegem</a:t>
            </a:r>
            <a:r>
              <a:rPr lang="tr-TR" dirty="0"/>
              <a:t> Akademi Yay., Ankara, 2014.</a:t>
            </a:r>
          </a:p>
          <a:p>
            <a:pPr algn="just"/>
            <a:r>
              <a:rPr lang="en-US" dirty="0" smtClean="0"/>
              <a:t>Florence </a:t>
            </a:r>
            <a:r>
              <a:rPr lang="en-US" dirty="0"/>
              <a:t>Myles, </a:t>
            </a:r>
            <a:r>
              <a:rPr lang="en-US" dirty="0" err="1"/>
              <a:t>Rosamund</a:t>
            </a:r>
            <a:r>
              <a:rPr lang="en-US" dirty="0"/>
              <a:t> Mitchell</a:t>
            </a:r>
            <a:r>
              <a:rPr lang="tr-TR" dirty="0"/>
              <a:t>, </a:t>
            </a:r>
            <a:r>
              <a:rPr lang="en-US" b="1" dirty="0"/>
              <a:t>Second Language Learning Theories</a:t>
            </a:r>
            <a:r>
              <a:rPr lang="tr-TR" b="1" dirty="0"/>
              <a:t>, </a:t>
            </a:r>
            <a:r>
              <a:rPr lang="tr-TR" dirty="0"/>
              <a:t>Second Edition, </a:t>
            </a:r>
            <a:r>
              <a:rPr lang="tr-TR" dirty="0" err="1"/>
              <a:t>Routledge</a:t>
            </a:r>
            <a:r>
              <a:rPr lang="tr-TR" dirty="0"/>
              <a:t>, 2013.</a:t>
            </a:r>
          </a:p>
          <a:p>
            <a:pPr algn="just"/>
            <a:r>
              <a:rPr lang="en-US" dirty="0"/>
              <a:t>Fred R. </a:t>
            </a:r>
            <a:r>
              <a:rPr lang="en-US" dirty="0" err="1"/>
              <a:t>Eckman</a:t>
            </a:r>
            <a:r>
              <a:rPr lang="en-US" dirty="0"/>
              <a:t> (editor)</a:t>
            </a:r>
            <a:r>
              <a:rPr lang="tr-TR" dirty="0"/>
              <a:t>: </a:t>
            </a:r>
            <a:r>
              <a:rPr lang="en-US" b="1" dirty="0"/>
              <a:t>Second Language Acquisition: Theory and Pedagogy</a:t>
            </a:r>
            <a:r>
              <a:rPr lang="tr-TR" b="1" dirty="0"/>
              <a:t>, </a:t>
            </a:r>
            <a:r>
              <a:rPr lang="tr-TR" dirty="0"/>
              <a:t>Lawrence </a:t>
            </a:r>
            <a:r>
              <a:rPr lang="tr-TR" dirty="0" err="1"/>
              <a:t>Erlbaum</a:t>
            </a:r>
            <a:r>
              <a:rPr lang="tr-TR" dirty="0"/>
              <a:t>, </a:t>
            </a:r>
            <a:r>
              <a:rPr lang="tr-TR" dirty="0" err="1"/>
              <a:t>Associates</a:t>
            </a:r>
            <a:r>
              <a:rPr lang="tr-TR" dirty="0"/>
              <a:t>, New Jersey, 1995.</a:t>
            </a:r>
          </a:p>
          <a:p>
            <a:pPr algn="just"/>
            <a:r>
              <a:rPr lang="en-US" dirty="0"/>
              <a:t>Richard </a:t>
            </a:r>
            <a:r>
              <a:rPr lang="en-US" dirty="0" err="1"/>
              <a:t>Towell</a:t>
            </a:r>
            <a:r>
              <a:rPr lang="en-US" dirty="0"/>
              <a:t>, Roger D. </a:t>
            </a:r>
            <a:r>
              <a:rPr lang="en-US" dirty="0" err="1"/>
              <a:t>Hawkin</a:t>
            </a:r>
            <a:r>
              <a:rPr lang="tr-TR" dirty="0"/>
              <a:t>s, </a:t>
            </a:r>
            <a:r>
              <a:rPr lang="en-US" b="1" dirty="0"/>
              <a:t>Approaches to Second Language Acquisition</a:t>
            </a:r>
            <a:r>
              <a:rPr lang="tr-TR" b="1" dirty="0"/>
              <a:t>, </a:t>
            </a:r>
            <a:r>
              <a:rPr lang="tr-TR" dirty="0" err="1"/>
              <a:t>Multilingual</a:t>
            </a:r>
            <a:r>
              <a:rPr lang="tr-TR" dirty="0"/>
              <a:t> </a:t>
            </a:r>
            <a:r>
              <a:rPr lang="tr-TR" dirty="0" err="1"/>
              <a:t>Matters</a:t>
            </a:r>
            <a:r>
              <a:rPr lang="tr-TR" dirty="0"/>
              <a:t>, USA, 1994.</a:t>
            </a:r>
          </a:p>
          <a:p>
            <a:pPr algn="just"/>
            <a:r>
              <a:rPr lang="tr-TR" dirty="0" err="1"/>
              <a:t>Rod</a:t>
            </a:r>
            <a:r>
              <a:rPr lang="tr-TR" dirty="0"/>
              <a:t> </a:t>
            </a:r>
            <a:r>
              <a:rPr lang="tr-TR" dirty="0" err="1"/>
              <a:t>Ellis</a:t>
            </a:r>
            <a:r>
              <a:rPr lang="tr-TR" dirty="0"/>
              <a:t>, </a:t>
            </a:r>
            <a:r>
              <a:rPr lang="en-US" b="1" dirty="0"/>
              <a:t>The Study of Second Language Acquisition</a:t>
            </a:r>
            <a:r>
              <a:rPr lang="tr-TR" b="1" dirty="0"/>
              <a:t>,</a:t>
            </a:r>
            <a:r>
              <a:rPr lang="tr-TR" dirty="0"/>
              <a:t> Oxford </a:t>
            </a:r>
            <a:r>
              <a:rPr lang="tr-TR" dirty="0" err="1"/>
              <a:t>University</a:t>
            </a:r>
            <a:r>
              <a:rPr lang="tr-TR" dirty="0"/>
              <a:t> </a:t>
            </a:r>
            <a:r>
              <a:rPr lang="tr-TR" dirty="0" err="1"/>
              <a:t>Press</a:t>
            </a:r>
            <a:r>
              <a:rPr lang="tr-TR" dirty="0"/>
              <a:t>, </a:t>
            </a:r>
            <a:r>
              <a:rPr lang="tr-TR" dirty="0" err="1"/>
              <a:t>tenth</a:t>
            </a:r>
            <a:r>
              <a:rPr lang="tr-TR" dirty="0"/>
              <a:t> </a:t>
            </a:r>
            <a:r>
              <a:rPr lang="tr-TR" dirty="0" err="1"/>
              <a:t>impression</a:t>
            </a:r>
            <a:r>
              <a:rPr lang="tr-TR" dirty="0"/>
              <a:t>, 2003.</a:t>
            </a:r>
          </a:p>
          <a:p>
            <a:pPr algn="just"/>
            <a:r>
              <a:rPr lang="tr-TR" dirty="0" err="1"/>
              <a:t>Stephen</a:t>
            </a:r>
            <a:r>
              <a:rPr lang="tr-TR" dirty="0"/>
              <a:t> D. </a:t>
            </a:r>
            <a:r>
              <a:rPr lang="tr-TR" dirty="0" err="1"/>
              <a:t>Krashen</a:t>
            </a:r>
            <a:r>
              <a:rPr lang="tr-TR" dirty="0"/>
              <a:t>, </a:t>
            </a:r>
            <a:r>
              <a:rPr lang="tr-TR" b="1" dirty="0" err="1"/>
              <a:t>Free</a:t>
            </a:r>
            <a:r>
              <a:rPr lang="tr-TR" b="1" dirty="0"/>
              <a:t> </a:t>
            </a:r>
            <a:r>
              <a:rPr lang="tr-TR" b="1" dirty="0" err="1"/>
              <a:t>Voluntary</a:t>
            </a:r>
            <a:r>
              <a:rPr lang="tr-TR" b="1" dirty="0"/>
              <a:t> Reading</a:t>
            </a:r>
            <a:r>
              <a:rPr lang="tr-TR" dirty="0"/>
              <a:t>, USA, 2011.</a:t>
            </a:r>
          </a:p>
          <a:p>
            <a:pPr algn="just"/>
            <a:r>
              <a:rPr lang="tr-TR" dirty="0"/>
              <a:t>Susan M. </a:t>
            </a:r>
            <a:r>
              <a:rPr lang="tr-TR" dirty="0" err="1"/>
              <a:t>Gass</a:t>
            </a:r>
            <a:r>
              <a:rPr lang="tr-TR" dirty="0"/>
              <a:t>, </a:t>
            </a:r>
            <a:r>
              <a:rPr lang="tr-TR" b="1" dirty="0"/>
              <a:t>Second Language </a:t>
            </a:r>
            <a:r>
              <a:rPr lang="tr-TR" b="1" dirty="0" err="1"/>
              <a:t>Acquisition</a:t>
            </a:r>
            <a:r>
              <a:rPr lang="tr-TR" b="1" dirty="0"/>
              <a:t>: An </a:t>
            </a:r>
            <a:r>
              <a:rPr lang="tr-TR" b="1" dirty="0" err="1"/>
              <a:t>Introductory</a:t>
            </a:r>
            <a:r>
              <a:rPr lang="tr-TR" b="1" dirty="0"/>
              <a:t> Course</a:t>
            </a:r>
            <a:r>
              <a:rPr lang="tr-TR" dirty="0"/>
              <a:t>, </a:t>
            </a:r>
            <a:r>
              <a:rPr lang="tr-TR" dirty="0" err="1"/>
              <a:t>Fourth</a:t>
            </a:r>
            <a:r>
              <a:rPr lang="tr-TR" dirty="0"/>
              <a:t> Edition, </a:t>
            </a:r>
            <a:r>
              <a:rPr lang="tr-TR" dirty="0" err="1"/>
              <a:t>Routledge</a:t>
            </a:r>
            <a:r>
              <a:rPr lang="tr-TR" dirty="0"/>
              <a:t>, New York, 2013</a:t>
            </a:r>
            <a:r>
              <a:rPr lang="tr-TR" dirty="0" smtClean="0"/>
              <a:t>.</a:t>
            </a:r>
          </a:p>
        </p:txBody>
      </p:sp>
      <p:sp>
        <p:nvSpPr>
          <p:cNvPr id="7" name="Slayt Numarası Yer Tutucusu 6"/>
          <p:cNvSpPr>
            <a:spLocks noGrp="1"/>
          </p:cNvSpPr>
          <p:nvPr>
            <p:ph type="sldNum" sz="quarter" idx="12"/>
          </p:nvPr>
        </p:nvSpPr>
        <p:spPr/>
        <p:txBody>
          <a:bodyPr/>
          <a:lstStyle/>
          <a:p>
            <a:fld id="{F302176B-0E47-46AC-8F43-DAB4B8A37D06}" type="slidenum">
              <a:rPr lang="tr-TR" smtClean="0"/>
              <a:t>44</a:t>
            </a:fld>
            <a:endParaRPr lang="tr-TR"/>
          </a:p>
        </p:txBody>
      </p:sp>
    </p:spTree>
    <p:extLst>
      <p:ext uri="{BB962C8B-B14F-4D97-AF65-F5344CB8AC3E}">
        <p14:creationId xmlns:p14="http://schemas.microsoft.com/office/powerpoint/2010/main" val="3657059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Nitekim, bu listelerin daha çok düzeye uygun hazırlandığı </a:t>
            </a:r>
            <a:r>
              <a:rPr lang="tr-TR" b="1" dirty="0">
                <a:solidFill>
                  <a:srgbClr val="FF0000"/>
                </a:solidFill>
              </a:rPr>
              <a:t>ön kabulüne</a:t>
            </a:r>
            <a:r>
              <a:rPr lang="tr-TR" dirty="0"/>
              <a:t> dayanan kitaplardan yararlanılarak hazırlandığı görülmektedir. Türkçeyi yabancı dil olarak öğrenen </a:t>
            </a:r>
            <a:r>
              <a:rPr lang="tr-TR" b="1" dirty="0">
                <a:solidFill>
                  <a:srgbClr val="FF0000"/>
                </a:solidFill>
              </a:rPr>
              <a:t>hedef kitlenin sosyal, kültürel, pedagojik </a:t>
            </a:r>
            <a:r>
              <a:rPr lang="tr-TR" dirty="0"/>
              <a:t>vb. farklılıkları dikkate alındığında; standart listelerin farklı öğrenici profillerine hitap etmesinin zorluğu ortaya çıkmaktadır.</a:t>
            </a:r>
          </a:p>
        </p:txBody>
      </p:sp>
      <p:sp>
        <p:nvSpPr>
          <p:cNvPr id="7" name="Slayt Numarası Yer Tutucusu 6"/>
          <p:cNvSpPr>
            <a:spLocks noGrp="1"/>
          </p:cNvSpPr>
          <p:nvPr>
            <p:ph type="sldNum" sz="quarter" idx="12"/>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1896940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tr-TR" dirty="0" smtClean="0"/>
              <a:t>Öğrenme Hızı</a:t>
            </a:r>
            <a:r>
              <a:rPr lang="tr-TR" dirty="0"/>
              <a:t/>
            </a:r>
            <a:br>
              <a:rPr lang="tr-TR" dirty="0"/>
            </a:br>
            <a:r>
              <a:rPr lang="tr-TR" dirty="0"/>
              <a:t>(</a:t>
            </a:r>
            <a:r>
              <a:rPr lang="tr-TR" dirty="0" err="1"/>
              <a:t>the</a:t>
            </a:r>
            <a:r>
              <a:rPr lang="tr-TR" dirty="0"/>
              <a:t> </a:t>
            </a:r>
            <a:r>
              <a:rPr lang="tr-TR" dirty="0" err="1"/>
              <a:t>speed</a:t>
            </a:r>
            <a:r>
              <a:rPr lang="tr-TR" dirty="0"/>
              <a:t> of </a:t>
            </a:r>
            <a:r>
              <a:rPr lang="tr-TR" dirty="0" err="1"/>
              <a:t>learning</a:t>
            </a:r>
            <a:r>
              <a:rPr lang="tr-TR" dirty="0"/>
              <a:t>)</a:t>
            </a:r>
          </a:p>
        </p:txBody>
      </p:sp>
      <p:sp>
        <p:nvSpPr>
          <p:cNvPr id="2" name="İçerik Yer Tutucusu 1"/>
          <p:cNvSpPr>
            <a:spLocks noGrp="1"/>
          </p:cNvSpPr>
          <p:nvPr>
            <p:ph idx="1"/>
          </p:nvPr>
        </p:nvSpPr>
        <p:spPr/>
        <p:txBody>
          <a:bodyPr>
            <a:normAutofit/>
          </a:bodyPr>
          <a:lstStyle/>
          <a:p>
            <a:pPr algn="just"/>
            <a:r>
              <a:rPr lang="tr-TR" dirty="0" smtClean="0"/>
              <a:t>Her </a:t>
            </a:r>
            <a:r>
              <a:rPr lang="tr-TR" dirty="0"/>
              <a:t>öğrenicinin öğrenme hızı (</a:t>
            </a:r>
            <a:r>
              <a:rPr lang="tr-TR" dirty="0" err="1"/>
              <a:t>the</a:t>
            </a:r>
            <a:r>
              <a:rPr lang="tr-TR" dirty="0"/>
              <a:t> </a:t>
            </a:r>
            <a:r>
              <a:rPr lang="tr-TR" dirty="0" err="1"/>
              <a:t>speed</a:t>
            </a:r>
            <a:r>
              <a:rPr lang="tr-TR" dirty="0"/>
              <a:t> of </a:t>
            </a:r>
            <a:r>
              <a:rPr lang="tr-TR" dirty="0" err="1"/>
              <a:t>learning</a:t>
            </a:r>
            <a:r>
              <a:rPr lang="tr-TR" dirty="0"/>
              <a:t>) farklıdır. </a:t>
            </a:r>
            <a:r>
              <a:rPr lang="tr-TR" b="1" dirty="0">
                <a:solidFill>
                  <a:srgbClr val="FF0000"/>
                </a:solidFill>
              </a:rPr>
              <a:t>Öğrenme hızı; dışarıdan gelen her türlü uyarıcıyı ve bilgiyi algılama hızı</a:t>
            </a:r>
            <a:r>
              <a:rPr lang="tr-TR" dirty="0"/>
              <a:t>dır. Öğrenme hızı, bilginin yavaş veya hızlı bir şekilde uzun süreli bellekte kalıcı hâle gelmesiyle ilişkilidir. Örneğin; bir telefon numarasını kısa bir süre için aklımızda tutmamız gerekiyorsa, numarayı çevirdikten sonra unuturuz. Eğer numarayı uzun süreli bellekte tutup yıllar sonra da hatırlarsak, bu durumda öğrenme gerçekleşmiş demektir. </a:t>
            </a:r>
          </a:p>
        </p:txBody>
      </p:sp>
      <p:sp>
        <p:nvSpPr>
          <p:cNvPr id="7" name="Slayt Numarası Yer Tutucusu 6"/>
          <p:cNvSpPr>
            <a:spLocks noGrp="1"/>
          </p:cNvSpPr>
          <p:nvPr>
            <p:ph type="sldNum" sz="quarter" idx="12"/>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4145607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lvl="0" algn="just"/>
            <a:r>
              <a:rPr lang="tr-TR" dirty="0"/>
              <a:t>Öğrenme hızını artıran başlıca faktörleri şöyle sıralayabiliriz:</a:t>
            </a:r>
          </a:p>
          <a:p>
            <a:pPr marL="457200" lvl="0" indent="-457200" algn="just">
              <a:buFont typeface="+mj-lt"/>
              <a:buAutoNum type="arabicParenR"/>
            </a:pPr>
            <a:r>
              <a:rPr lang="tr-TR" dirty="0"/>
              <a:t>Öğrenmeyi ve başarılı olmayı bir </a:t>
            </a:r>
            <a:r>
              <a:rPr lang="tr-TR" b="1" dirty="0">
                <a:solidFill>
                  <a:srgbClr val="FF0000"/>
                </a:solidFill>
              </a:rPr>
              <a:t>ihtiyaç olarak algılamak</a:t>
            </a:r>
            <a:r>
              <a:rPr lang="tr-TR" dirty="0"/>
              <a:t> öğrenme hızını </a:t>
            </a:r>
            <a:r>
              <a:rPr lang="tr-TR" dirty="0" smtClean="0"/>
              <a:t>artırır,</a:t>
            </a:r>
          </a:p>
          <a:p>
            <a:pPr marL="457200" lvl="0" indent="-457200" algn="just">
              <a:buFont typeface="+mj-lt"/>
              <a:buAutoNum type="arabicParenR"/>
            </a:pPr>
            <a:r>
              <a:rPr lang="tr-TR" dirty="0" smtClean="0"/>
              <a:t>Öğrenilenleri </a:t>
            </a:r>
            <a:r>
              <a:rPr lang="tr-TR" b="1" dirty="0">
                <a:solidFill>
                  <a:srgbClr val="FF0000"/>
                </a:solidFill>
              </a:rPr>
              <a:t>yaşantı ile bağdaştırmak öğrenme </a:t>
            </a:r>
            <a:r>
              <a:rPr lang="tr-TR" dirty="0"/>
              <a:t>hızını </a:t>
            </a:r>
            <a:r>
              <a:rPr lang="tr-TR" dirty="0" smtClean="0"/>
              <a:t>artırır,</a:t>
            </a:r>
          </a:p>
          <a:p>
            <a:pPr marL="457200" lvl="0" indent="-457200" algn="just">
              <a:buFont typeface="+mj-lt"/>
              <a:buAutoNum type="arabicParenR"/>
            </a:pPr>
            <a:r>
              <a:rPr lang="tr-TR" b="1" dirty="0" smtClean="0">
                <a:solidFill>
                  <a:srgbClr val="FF0000"/>
                </a:solidFill>
              </a:rPr>
              <a:t>Ön </a:t>
            </a:r>
            <a:r>
              <a:rPr lang="tr-TR" b="1" dirty="0">
                <a:solidFill>
                  <a:srgbClr val="FF0000"/>
                </a:solidFill>
              </a:rPr>
              <a:t>çalışma ve konuları birbirine bağlayıp</a:t>
            </a:r>
            <a:r>
              <a:rPr lang="tr-TR" dirty="0"/>
              <a:t> </a:t>
            </a:r>
            <a:r>
              <a:rPr lang="tr-TR" b="1" dirty="0">
                <a:solidFill>
                  <a:srgbClr val="FF0000"/>
                </a:solidFill>
              </a:rPr>
              <a:t>anlamlandırmak</a:t>
            </a:r>
            <a:r>
              <a:rPr lang="tr-TR" dirty="0"/>
              <a:t>, öğrenmeyi </a:t>
            </a:r>
            <a:r>
              <a:rPr lang="tr-TR" dirty="0" smtClean="0"/>
              <a:t>hızlandırır,</a:t>
            </a:r>
          </a:p>
          <a:p>
            <a:pPr marL="457200" lvl="0" indent="-457200" algn="just">
              <a:buFont typeface="+mj-lt"/>
              <a:buAutoNum type="arabicParenR"/>
            </a:pPr>
            <a:r>
              <a:rPr lang="tr-TR" b="1" dirty="0" smtClean="0">
                <a:solidFill>
                  <a:srgbClr val="FF0000"/>
                </a:solidFill>
              </a:rPr>
              <a:t>Konuları </a:t>
            </a:r>
            <a:r>
              <a:rPr lang="tr-TR" b="1" dirty="0">
                <a:solidFill>
                  <a:srgbClr val="FF0000"/>
                </a:solidFill>
              </a:rPr>
              <a:t>bütün boyutları ile eksiksiz öğrenmek sonraki konuların öğrenilmesi</a:t>
            </a:r>
            <a:r>
              <a:rPr lang="tr-TR" dirty="0"/>
              <a:t>ni hızlandırır.</a:t>
            </a:r>
          </a:p>
        </p:txBody>
      </p:sp>
      <p:sp>
        <p:nvSpPr>
          <p:cNvPr id="7" name="Slayt Numarası Yer Tutucusu 6"/>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2003005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fontScale="90000"/>
          </a:bodyPr>
          <a:lstStyle/>
          <a:p>
            <a:pPr algn="ctr"/>
            <a:r>
              <a:rPr lang="tr-TR" sz="4000" dirty="0" smtClean="0"/>
              <a:t/>
            </a:r>
            <a:br>
              <a:rPr lang="tr-TR" sz="4000" dirty="0" smtClean="0"/>
            </a:br>
            <a:r>
              <a:rPr lang="tr-TR" sz="4000" dirty="0" smtClean="0"/>
              <a:t>Sorunlu Bir Dil Birimi: Sözcük Nedir?</a:t>
            </a:r>
            <a:r>
              <a:rPr lang="tr-TR" dirty="0" smtClean="0"/>
              <a:t/>
            </a:r>
            <a:br>
              <a:rPr lang="tr-TR" dirty="0" smtClean="0"/>
            </a:br>
            <a:r>
              <a:rPr lang="tr-TR" sz="2800" dirty="0" smtClean="0"/>
              <a:t>(</a:t>
            </a:r>
            <a:r>
              <a:rPr lang="tr-TR" sz="2800" b="1" i="1" dirty="0" smtClean="0">
                <a:solidFill>
                  <a:srgbClr val="FF0000"/>
                </a:solidFill>
              </a:rPr>
              <a:t>bana göre</a:t>
            </a:r>
            <a:r>
              <a:rPr lang="tr-TR" sz="2800" i="1" dirty="0" smtClean="0"/>
              <a:t> </a:t>
            </a:r>
            <a:r>
              <a:rPr lang="tr-TR" sz="2800" dirty="0" smtClean="0"/>
              <a:t>örneği)</a:t>
            </a:r>
            <a:endParaRPr lang="tr-TR" sz="2800" dirty="0"/>
          </a:p>
        </p:txBody>
      </p:sp>
      <p:sp>
        <p:nvSpPr>
          <p:cNvPr id="2" name="İçerik Yer Tutucusu 1"/>
          <p:cNvSpPr>
            <a:spLocks noGrp="1"/>
          </p:cNvSpPr>
          <p:nvPr>
            <p:ph idx="1"/>
          </p:nvPr>
        </p:nvSpPr>
        <p:spPr/>
        <p:txBody>
          <a:bodyPr>
            <a:normAutofit/>
          </a:bodyPr>
          <a:lstStyle/>
          <a:p>
            <a:pPr algn="just"/>
            <a:r>
              <a:rPr lang="tr-TR" b="1" dirty="0"/>
              <a:t>Sözcük </a:t>
            </a:r>
            <a:r>
              <a:rPr lang="tr-TR" dirty="0"/>
              <a:t>(İng. </a:t>
            </a:r>
            <a:r>
              <a:rPr lang="tr-TR" dirty="0" err="1"/>
              <a:t>word</a:t>
            </a:r>
            <a:r>
              <a:rPr lang="tr-TR" dirty="0"/>
              <a:t>)</a:t>
            </a:r>
            <a:r>
              <a:rPr lang="tr-TR" b="1" dirty="0"/>
              <a:t>	</a:t>
            </a:r>
            <a:r>
              <a:rPr lang="tr-TR" dirty="0"/>
              <a:t>Yazı dilinde </a:t>
            </a:r>
            <a:r>
              <a:rPr lang="tr-TR" dirty="0">
                <a:solidFill>
                  <a:srgbClr val="FF0000"/>
                </a:solidFill>
              </a:rPr>
              <a:t>aralarında belli bir boşluk bırakılan</a:t>
            </a:r>
            <a:r>
              <a:rPr lang="tr-TR" dirty="0"/>
              <a:t>, konuşma dilinde ise belli duraklamalarla sezilen; çekim ve </a:t>
            </a:r>
            <a:r>
              <a:rPr lang="tr-TR" dirty="0" err="1"/>
              <a:t>türetim</a:t>
            </a:r>
            <a:r>
              <a:rPr lang="tr-TR" dirty="0"/>
              <a:t> gibi işlemlere tabi olarak çeşitli biçimleniş özellikleri gösteren -ya da yeni biçimlenişleri olmayıp, çeşitli vurgu ve diziliş özellikleri gösteren- </a:t>
            </a:r>
            <a:r>
              <a:rPr lang="tr-TR" dirty="0">
                <a:solidFill>
                  <a:srgbClr val="FF0000"/>
                </a:solidFill>
              </a:rPr>
              <a:t>genellikle yeri ve konumu değiştirilebilen</a:t>
            </a:r>
            <a:r>
              <a:rPr lang="tr-TR" dirty="0"/>
              <a:t>, bağlam içinde bir </a:t>
            </a:r>
            <a:r>
              <a:rPr lang="tr-TR" dirty="0">
                <a:solidFill>
                  <a:srgbClr val="FF0000"/>
                </a:solidFill>
              </a:rPr>
              <a:t>anlam, işlev ve </a:t>
            </a:r>
            <a:r>
              <a:rPr lang="tr-TR" dirty="0" smtClean="0">
                <a:solidFill>
                  <a:srgbClr val="FF0000"/>
                </a:solidFill>
              </a:rPr>
              <a:t>kullanım değeri</a:t>
            </a:r>
            <a:r>
              <a:rPr lang="tr-TR" dirty="0" smtClean="0"/>
              <a:t> </a:t>
            </a:r>
            <a:r>
              <a:rPr lang="tr-TR" dirty="0"/>
              <a:t>kazanan, dilin </a:t>
            </a:r>
            <a:r>
              <a:rPr lang="tr-TR" dirty="0">
                <a:solidFill>
                  <a:srgbClr val="FF0000"/>
                </a:solidFill>
              </a:rPr>
              <a:t>çok yönlü özellikler gösteren </a:t>
            </a:r>
            <a:r>
              <a:rPr lang="tr-TR" dirty="0"/>
              <a:t>en temel </a:t>
            </a:r>
            <a:r>
              <a:rPr lang="tr-TR" dirty="0" smtClean="0"/>
              <a:t>birimidir (Yılmaz, 2014:90).</a:t>
            </a:r>
            <a:endParaRPr lang="tr-TR" dirty="0"/>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3448919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pPr algn="ctr"/>
            <a:r>
              <a:rPr lang="tr-TR" dirty="0" smtClean="0"/>
              <a:t>Sözcük Bilimi nedir?</a:t>
            </a:r>
            <a:endParaRPr lang="tr-TR" dirty="0"/>
          </a:p>
        </p:txBody>
      </p:sp>
      <p:sp>
        <p:nvSpPr>
          <p:cNvPr id="2" name="İçerik Yer Tutucusu 1"/>
          <p:cNvSpPr>
            <a:spLocks noGrp="1"/>
          </p:cNvSpPr>
          <p:nvPr>
            <p:ph idx="1"/>
          </p:nvPr>
        </p:nvSpPr>
        <p:spPr/>
        <p:txBody>
          <a:bodyPr>
            <a:normAutofit/>
          </a:bodyPr>
          <a:lstStyle/>
          <a:p>
            <a:pPr algn="just"/>
            <a:r>
              <a:rPr lang="tr-TR" b="1" dirty="0"/>
              <a:t>Sözcük Bilimi </a:t>
            </a:r>
            <a:r>
              <a:rPr lang="tr-TR" dirty="0"/>
              <a:t>(İng. </a:t>
            </a:r>
            <a:r>
              <a:rPr lang="tr-TR" dirty="0" err="1"/>
              <a:t>lexicology</a:t>
            </a:r>
            <a:r>
              <a:rPr lang="tr-TR" dirty="0"/>
              <a:t>)	Sözcüklerin; </a:t>
            </a:r>
            <a:r>
              <a:rPr lang="tr-TR" dirty="0">
                <a:solidFill>
                  <a:srgbClr val="FF0000"/>
                </a:solidFill>
              </a:rPr>
              <a:t>yapılarını</a:t>
            </a:r>
            <a:r>
              <a:rPr lang="tr-TR" dirty="0"/>
              <a:t> araştıran, tarihi süreç içinde geçirdiği </a:t>
            </a:r>
            <a:r>
              <a:rPr lang="tr-TR" dirty="0">
                <a:solidFill>
                  <a:srgbClr val="FF0000"/>
                </a:solidFill>
              </a:rPr>
              <a:t>ses, yapı, anlam, işlev, kullanım</a:t>
            </a:r>
            <a:r>
              <a:rPr lang="tr-TR" dirty="0"/>
              <a:t> vb. değişmelerini bulgulayan, bağlam içinde </a:t>
            </a:r>
            <a:r>
              <a:rPr lang="tr-TR" dirty="0" smtClean="0"/>
              <a:t>yüklendikleri </a:t>
            </a:r>
            <a:r>
              <a:rPr lang="tr-TR" dirty="0">
                <a:solidFill>
                  <a:srgbClr val="FF0000"/>
                </a:solidFill>
              </a:rPr>
              <a:t>anlam, işlev, değer ve kullanım özellikleri</a:t>
            </a:r>
            <a:r>
              <a:rPr lang="tr-TR" dirty="0"/>
              <a:t>ni inceleyip yatay veya </a:t>
            </a:r>
            <a:r>
              <a:rPr lang="tr-TR" dirty="0" smtClean="0"/>
              <a:t>düşey </a:t>
            </a:r>
            <a:r>
              <a:rPr lang="tr-TR" dirty="0"/>
              <a:t>düzlemde </a:t>
            </a:r>
            <a:r>
              <a:rPr lang="tr-TR" dirty="0">
                <a:solidFill>
                  <a:srgbClr val="FF0000"/>
                </a:solidFill>
              </a:rPr>
              <a:t>diğer sözcüklerle ve dil birimleriyle olan ilişkilerini ve rollerini</a:t>
            </a:r>
            <a:r>
              <a:rPr lang="tr-TR" dirty="0"/>
              <a:t> betimleyici veya karşılaştırmalı bir anlayışla yüzey yapı-derin yapı karşıtlığında irdeleyen dil bilimi dalına </a:t>
            </a:r>
            <a:r>
              <a:rPr lang="tr-TR" dirty="0" smtClean="0"/>
              <a:t>denir (Yılmaz, 2014:91).</a:t>
            </a:r>
            <a:endParaRPr lang="tr-TR" dirty="0"/>
          </a:p>
          <a:p>
            <a:endParaRPr lang="tr-TR" dirty="0"/>
          </a:p>
        </p:txBody>
      </p:sp>
      <p:sp>
        <p:nvSpPr>
          <p:cNvPr id="7" name="Slayt Numarası Yer Tutucusu 6"/>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41534037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295</TotalTime>
  <Words>3251</Words>
  <Application>Microsoft Office PowerPoint</Application>
  <PresentationFormat>On-screen Show (4:3)</PresentationFormat>
  <Paragraphs>195</Paragraphs>
  <Slides>44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Constantia</vt:lpstr>
      <vt:lpstr>Times New Roman</vt:lpstr>
      <vt:lpstr>Wingdings 2</vt:lpstr>
      <vt:lpstr>Akış</vt:lpstr>
      <vt:lpstr> Sözcük ve Kavram Öğretimi</vt:lpstr>
      <vt:lpstr>GİRİŞ</vt:lpstr>
      <vt:lpstr>PowerPoint Presentation</vt:lpstr>
      <vt:lpstr>PROBLEM DURUMU?</vt:lpstr>
      <vt:lpstr>PowerPoint Presentation</vt:lpstr>
      <vt:lpstr>Öğrenme Hızı (the speed of learning)</vt:lpstr>
      <vt:lpstr>PowerPoint Presentation</vt:lpstr>
      <vt:lpstr> Sorunlu Bir Dil Birimi: Sözcük Nedir? (bana göre örneği)</vt:lpstr>
      <vt:lpstr>Sözcük Bilimi nedir?</vt:lpstr>
      <vt:lpstr>Kavram nedir? Kavram-sözcük/Kavram-anlam İlişkisi</vt:lpstr>
      <vt:lpstr>PowerPoint Presentation</vt:lpstr>
      <vt:lpstr>Kavram ve Semantik Derinlik (kavram-sözcük ilişkisi)</vt:lpstr>
      <vt:lpstr>Kavram Oluşturma Süreci ve Kavramlaştırma Düzeyleri</vt:lpstr>
      <vt:lpstr>Hangi Sözcüğün Öğretimi ya da Sözcüğün Hangi Yönünün Öğretimi?</vt:lpstr>
      <vt:lpstr>al- (33 farklı anlam) Nasıl Öğretilecek?</vt:lpstr>
      <vt:lpstr>Sınırlılık: Temel Düzeyde Sözcük Öğretimi</vt:lpstr>
      <vt:lpstr>PowerPoint Presentation</vt:lpstr>
      <vt:lpstr>Dil becerileri ve Sözcük Öğretimi</vt:lpstr>
      <vt:lpstr>Tablo 2: Temel Düzey (A1 / A2) Türkçe Öğretimi İçin Sözcük Dağarcığı</vt:lpstr>
      <vt:lpstr>Sıklık Sözlüğünün Önemi</vt:lpstr>
      <vt:lpstr>Türkçenin Derlem-Temelli Sıklık Sözlüğü</vt:lpstr>
      <vt:lpstr>PowerPoint Presentation</vt:lpstr>
      <vt:lpstr>Türkçe Ulusal Derlem</vt:lpstr>
      <vt:lpstr>A Frequency Dictionary of Turkish (Routledge, 2016)</vt:lpstr>
      <vt:lpstr>Dil Eğitiminde Yazılı Sözlüklerden Sesli ve Görsel Sözlüklere Geçiş </vt:lpstr>
      <vt:lpstr>PowerPoint Presentation</vt:lpstr>
      <vt:lpstr>Görselliğin Başlıca İşlevleri</vt:lpstr>
      <vt:lpstr>Conversation Partner Uygulaması</vt:lpstr>
      <vt:lpstr>Konuşma Partnerliği Uygulamasının Başlıca Avantajları</vt:lpstr>
      <vt:lpstr>Gönüllü Havuzunun Oluşturulması</vt:lpstr>
      <vt:lpstr>Dil Partnerim: Prof. Dr. Sherry L. Grassmuck (Temple University, Department Ethnic Studies)</vt:lpstr>
      <vt:lpstr> Computer Aided Turkish Tutor (CATT) </vt:lpstr>
      <vt:lpstr>Oyunlarla Sözcük Öğretimi</vt:lpstr>
      <vt:lpstr>Quizlet https://quizlet.com</vt:lpstr>
      <vt:lpstr>PowerPoint Presentation</vt:lpstr>
      <vt:lpstr>Ölçme ve Değerlendirme Sorunu</vt:lpstr>
      <vt:lpstr>                     Her OPI, bir sonraki düzeyde konuşmanın gerçekleşeceği varsayımı ile başlar ve sesli kayıt sistemine alınır. OPI, alanında uzman kişiler tarafından telefon aracılığı ile (http://www.languagetesting.com/wpcontent/uploads/2013/05/ACTFL-OPI-Familiarization Manuali.pdf).</vt:lpstr>
      <vt:lpstr>SONUÇ</vt:lpstr>
      <vt:lpstr>PowerPoint Presentation</vt:lpstr>
      <vt:lpstr>PowerPoint Presentation</vt:lpstr>
      <vt:lpstr>PowerPoint Presentation</vt:lpstr>
      <vt:lpstr>PowerPoint Presentation</vt:lpstr>
      <vt:lpstr>PowerPoint Presentation</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Sözcük Öğretimi</dc:title>
  <dc:creator>SAU</dc:creator>
  <cp:lastModifiedBy>itu</cp:lastModifiedBy>
  <cp:revision>197</cp:revision>
  <dcterms:created xsi:type="dcterms:W3CDTF">2015-04-27T20:55:28Z</dcterms:created>
  <dcterms:modified xsi:type="dcterms:W3CDTF">2016-11-28T14:04:27Z</dcterms:modified>
</cp:coreProperties>
</file>