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2" r:id="rId4"/>
    <p:sldId id="263" r:id="rId5"/>
    <p:sldId id="257" r:id="rId6"/>
    <p:sldId id="258" r:id="rId7"/>
    <p:sldId id="269" r:id="rId8"/>
    <p:sldId id="265" r:id="rId9"/>
    <p:sldId id="259" r:id="rId10"/>
    <p:sldId id="264" r:id="rId11"/>
    <p:sldId id="260" r:id="rId12"/>
    <p:sldId id="266" r:id="rId13"/>
    <p:sldId id="268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8"/>
    <p:restoredTop sz="95921"/>
  </p:normalViewPr>
  <p:slideViewPr>
    <p:cSldViewPr snapToGrid="0" snapToObjects="1">
      <p:cViewPr varScale="1">
        <p:scale>
          <a:sx n="35" d="100"/>
          <a:sy n="35" d="100"/>
        </p:scale>
        <p:origin x="17" y="9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6-08T23:39:03.37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0,'70'0,"4"0,-36 0,18 0,-12 0,4 0,-11 0,-2 0,-11 0,9 0,-7 0,4 0,3 0,-7 0,9 0,-6 0,-5 0,3 0,-8 0,0 0,-3 0,-2 0,7 0,-7 0,6 0,-6 0,8 0,-3 0,4 0,-5 0,-1 0,1 0,5 0,-4 0,3 0,1 0,1 0,18 0,2 0,13 0,-6 0,12 0,-11 0,12 0,-6 0,-1 0,-7 0,-1 0,-7 0,0 0,1 0,6 0,-6 0,6 0,-7 0,1 5,-1-4,-6 8,-6-8,-7 3,-5-4,-5 0,6 0,-5 0,31 0,3 0,26 0,-1 0,-6 0,-3 0,-7 0,16 0,-5 0,22 0,-14 0,-21 0,-1 0,12 0,31 0,-45 0,13 0,-15 0,-1 0,-7 0,-5 0,-2 0,-1 0,9 0,8 0,6 0,-6 0,4 0,-11 0,5 0,-13 5,-1-4,-11 3,-6-4,-1 0,-4 0,3 0,0 0,0 0,0 0,0 0,10 0,4 5,4 0,6 6,-3-1,-1 0,-1 0,-6 0,-5-1,-1-4,-10-1,3 0,-4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09T15:40:19.385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0 24575,'39'0'0,"23"0"0,-20 0 0,53 0 0,-56 0 0,17 0 0,2 0 0,-4 0 0,0 0 0,0 0 0,-5 0 0,29 0 0,-24 0 0,21 0 0,-8 0 0,-8 0 0,-3 0 0,-5 0 0,0 0 0,-1 0 0,-14 4 0,0-2 0,-7 2 0,-5-4 0,-1 4 0,-5-3 0,0 3 0,0-4 0,0 0 0,-5 0 0,4 0 0,-8 0 0,4 0 0,-1 0 0,-3 0 0,8 0 0,-3 0 0,-1 0 0,4 0 0,-8 0 0,8 0 0,-8 0 0,4 0 0,-5 0 0,0 0 0,0 0 0,0 3 0,0-2 0,0 3 0,0-4 0,0 0 0,0 0 0,1 0 0,-1 0 0,0 0 0,0 0 0,0 0 0,0 0 0,0 0 0,0 0 0,-3 0 0,-2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09T15:40:21.113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9 24575,'36'0'0,"7"0"0,-4 0 0,23 0 0,-15 0 0,18 0 0,18 0 0,-26 0 0,24 0 0,-22 0 0,8 0 0,-7 0 0,4 0 0,-20 0 0,6 0 0,-8 0 0,1 0 0,-6 0 0,4 0 0,-10 0 0,4 0 0,-5 0 0,-6 0 0,-1 0 0,-5 0 0,-4 0 0,-2 0 0,-4 0 0,0-4 0,0 4 0,0-4 0,0 4 0,0 0 0,1 0 0,-1 0 0,0 0 0,0 0 0,0 0 0,0 0 0,0 0 0,0 0 0,10 0 0,2 0 0,15 0 0,-4 0 0,10 0 0,-4 0 0,0 0 0,-7 0 0,-7 0 0,-5 0 0,0 0 0,-5 0 0,0 0 0,-5 0 0,0 0 0,0 0 0,-4 0 0,0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6-08T23:39:13.63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1,'80'0,"12"0,-7 0,-30 0,3 0,3 0,2 0,4 0,0 0,5 0,1 0,0 0,1 0,4 0,1 0,5 0,1 0,0 0,1 0,5 0,1 0,0-1,-2 2,-3 2,-2 1,0 0,-1 0,-9 0,-3 1,-13 1,-1 1,2-3,-2-1,28 4,7 5,-19-6,-16 5,-15-4,-8-3,-6 1,0-4,-5 3,-1-4,-1 0,-3 0,4 0,-5 0,5 0,-5 0,10 0,-4 0,5 0,0 0,6-5,-4 4,4-4,7 1,-10 3,10-3,-7 4,-5 0,11 0,-5 0,7 0,-1 0,0 0,0 0,0 0,1 0,-7 0,5 0,-11 0,0 0,-2 0,-9 0,9 0,-9 0,-1 0,2 3,-10-2,9 3,-3-4,-2 0,4 3,-5-2,18 11,-5-10,18 11,-8-7,6 4,-5-4,-2 3,-16-8,8 3,-17-4,8 4,-3-3,-2 2,7-3,-4 0,-3 0,11-4,-12 3,8-3,-5 1,-5 2,12-3,-9 1,3 2,3-3,-3 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6-08T23:39:18.76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5,'60'0,"1"0,38 0,-24 0,0 0,24 0,-30 0,2 0,-13 0,-1 0,1 0,-1 0,4 0,-2 0,35 0,-1 0,-38 0,-1 0,19 0,-20 0,1 0,22 0,16 0,0 0,-40 0,-3 0,24 0,-15 3,-2 1,-4 2,45 8,-37-3,6 1,-8-1,-9-5,-7 4,0-9,14 9,-3-9,19 5,2 0,2-5,14 11,-6-5,-8 0,4-1,-13 0,-1-5,-2 4,-13-5,-2 0,-7 0,0 0,0 0,-5 0,18 0,16-6,-21 2,4 0,8-3,1-1,0-2,-2-1,36-3,0-6,-28 8,5 0,-16 0,-9 1,-13 5,-6-3,-11 8,-3-3,-3 4,3 0,0 0,0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08T23:39:45.74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0 603 24575,'0'-27'0,"0"2"0,0 2 0,0 4 0,0-9 0,0 9 0,0-9 0,0 9 0,0-3 0,0 4 0,0 0 0,0 0 0,0 5 0,0-4 0,0 8 0,0-4 0,0 5 0,0 0 0,4-4 0,-3 3 0,3-4 0,-4 5 0,0 0 0,0 0 0,0 0 0,0 0 0,0 0 0,4-1 0,-3-3 0,7-6 0,-3-7 0,0 1 0,4 1 0,-8 6 0,6-1 0,-6 4 0,7 2 0,-7 4 0,6 3 0,-3 2 0,4 3 0,0 0 0,-3 3 0,-2 2 0,1 3 0,-3 0 0,2 0 0,1 0 0,-3 4 0,2 1 0,1 1 0,-3 2 0,2-2 0,-3 3 0,0 1 0,4-5 0,-3 0 0,2-1 0,-3-3 0,4 3 0,-3-4 0,2 0 0,-3 0 0,4-3 0,-3 2 0,6-3 0,-6 4 0,6 0 0,-6 0 0,6 4 0,-2 10 0,0-3 0,-1 3 0,-4-6 0,0-2 0,0 3 0,0-3 0,0-2 0,0-4 0,0 0 0,0 0 0,0 0 0,0 0 0,3-4 0,2 0 0,3-8 0,0 0 0,0-1 0,0 2 0,0 3 0,0-4 0,0 3 0,0-6 0,0 6 0,0-3 0,0 1 0,0 2 0,4-7 0,-3 4 0,8-1 0,-4-3 0,0 4 0,4-1 0,-4 1 0,5 0 0,5 3 0,-4-3 0,8 4 0,-8-4 0,4 3 0,-5-3 0,-1 4 0,-3 0 0,2 0 0,-7 0 0,4 0 0,-5 0 0,0 0 0,0 0 0,0 0 0,4 0 0,-3 0 0,7 0 0,-6 0 0,6 0 0,3 0 0,-1 0 0,5 0 0,0-4 0,-4 3 0,9-4 0,-4 5 0,5-4 0,6 3 0,1-3 0,6 4 0,0 0 0,1 0 0,-1 0 0,0 0 0,-6 0 0,-1 0 0,0 0 0,-4 0 0,23 0 0,-36 0 0,10 0 0,-36 0 0,25 0 0,4 0 0,31 0 0,-2 0 0,15 0 0,1 0 0,8 0 0,-1 0 0,-6 5 0,-3-4 0,-7 9 0,0-9 0,-6 4 0,-2 0 0,-7-4 0,0 4 0,-5-1 0,-3-3 0,1 4 0,-4-5 0,4 0 0,-6 0 0,6 4 0,-5-3 0,5 4 0,-6-5 0,6 0 0,-4 0 0,3 0 0,-4 0 0,-6 0 0,-2 0 0,1 0 0,-4 0 0,9 0 0,-4 0 0,5 0 0,0 0 0,12 0 0,-3 0 0,36 0 0,-25 0 0,19 0 0,-32 0 0,-1 0 0,-6 0 0,-5 0 0,-1 0 0,-6 0 0,1 0 0,0 0 0,4 0 0,-3 0 0,9 0 0,-9 0 0,4 0 0,-6 0 0,1 0 0,-5 0 0,0 0 0,-1 0 0,-3 0 0,8 0 0,-4 0 0,13 0 0,-2 4 0,3 1 0,1 1 0,-4 2 0,0-3 0,-2 4 0,-8-4 0,2 3 0,-7-7 0,4 3 0,-5-1 0,0-2 0,0 3 0,0-4 0,0 3 0,0-2 0,4 3 0,-3-4 0,3 0 0,-4 0 0,0 0 0,0 0 0,0 0 0,0 0 0,0 0 0,5 0 0,5 0 0,1 0 0,9 0 0,-9 0 0,8 0 0,-3 0 0,11 0 0,-4-5 0,4 4 0,-6-3 0,-5 4 0,-2 0 0,-4 0 0,0 0 0,-5 0 0,-1 0 0,-4 0 0,0 0 0,0 0 0,0 0 0,0 0 0,0 0 0,5 0 0,5 0 0,6 0 0,0 0 0,4 0 0,-9 0 0,3 0 0,-8 0 0,-2 0 0,0 0 0,-7 0 0,2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08T23:39:47.806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0 24575,'29'0'0,"20"0"0,5 0 0,-1 0 0,4 0-1078,-3 0 0,2 0 1078,15 0 0,3 0-963,2 0 1,3 0 962,6 0 0,3 0 0,8 0 0,6 0-739,-5 0 1,7 0 0,-7 0 738,-3 0 0,0 0 0,-19 0 0,7 0 0,0 0 0,-7 0 0,19 0 0,-2 0 0,-11 0 0,5 0 0,-1 0 0,-8 0 0,-1 0 0,-4 0-536,11 0 0,-4 0 536,4 0 0,-5 0 0,20 0 118,-42 0 1,1 0-119,36 0 1568,-19 0-1568,-16 0 3276,-9 0-3237,-13 0 1451,5 0-1490,-5 0 758,21 0-758,-5 0 0,6 5 0,-3-4 0,-4 9 0,-1-9 0,-1 9 0,-18-9 0,3 8 0,-19-8 0,6 7 0,-12-7 0,4 7 0,-5-7 0,-4 6 0,3-6 0,-2 2 0,7 1 0,1-3 0,5 3 0,0-4 0,-1 4 0,-3-3 0,-2 3 0,-4-4 0,0 3 0,0-2 0,8 6 0,-2-2 0,12 0 0,-2 3 0,-4-3 0,7 0 0,-17 2 0,7-6 0,-9 6 0,4-2 0,-6-1 0,2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08T23:39:49.056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1 24575,'65'0'0,"9"0"0,10 0-1639,-20 0 1,5 0 1636,0 0 1,4 0 1,16 0 0,5 0-717,-26 0 1,2 0-1,-1 0 717,25 0 0,1 0 0,-22 0 0,1 0 0,-1 0 0,20 0 0,-1 0 0,-20 0 0,1 0 0,2 0-429,10 0 1,3 0 0,-4 0 428,12-1 0,1 2 0,-16 3 0,3 2 0,-7-1-456,2-4 0,-6 1 456,-10 8 0,0 0 0,13-5 0,-4-2 953,9 4-953,14 4 0,-22-4 2135,-29-1-2135,-2-1 2884,-18-5-2884,-6 0 1334,-6 0-1334,-4 0 321,0 0-321,0 0 0,0 0 0,5 0 0,5 0 0,18 0 0,9 0 0,28-6 0,3 5 0,-6-5 0,9 6 0,-20 0 0,8 0 0,-9 0 0,-10 0 0,-16 0 0,-4 0 0,-14 0 0,-2 0 0,-4 0 0,-4 0 0,0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08T23:39:50.68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9 24575,'46'0'0,"3"0"0,-6 0 0,1 0 0,27 0 0,-17 0 0,26 0 0,-13 0 0,23 0-685,5 0 685,1 0 0,-13 0 0,-3 0 0,-3 0 0,6 0 0,7 0-35,-21 0 35,3 0 0,-14 0 0,-8 0 0,6 0 0,-13 0 684,0 0-684,-2 0 36,-10 0-36,-1 0 0,-3 0 0,-3 0 0,0 0 0,4 0 0,-9 0 0,9 0 0,-4 0 0,0 0 0,4 0 0,-10 0 0,5 0 0,-5 0 0,3 0 0,-7 0 0,2 0 0,-4 0 0,-3 0 0,4 0 0,-1 0 0,-3 0 0,8 0 0,-8 0 0,3 0 0,-4 0 0,0 0 0,0 0 0,0-4 0,-4 3 0,0-2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08T23:39:52.139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0 24575,'35'0'0,"1"0"0,13 0 0,17 0 0,2 0 0,22 0-1234,-40 0 1,3 0 1233,27 0 0,2 0 0,-19 0 0,1 0 0,29 0 0,0 0 0,-27 0 0,-4 0 0,-2 0 0,0 0-161,10 0 1,-2 0 160,30 0-344,-1 0 344,-16 0 0,-30 0 0,-8 0 1752,-13 0-1752,-7 0 982,-10 0-982,-1 0 99,-4 0 1,-3 0-1,-2 0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08T23:39:53.940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0 24575,'22'0'0,"4"0"0,-2 0 0,11 0 0,1 0 0,21 0 0,-12 0 0,26 0 0,-12 0 0,23 0 0,2 0-781,8 0 781,-41 0 0,-1 0 0,22 0-200,24 0 200,-35 0 0,7 0 0,-5 0 0,-19 0 0,-1 0 0,-8 0 773,-11 0-773,4 0 208,-9 0-208,3 0 0,-4 0 0,0 0 0,4 0 0,-3 0 0,4 0 0,-5 0 0,-5 0 0,4 0 0,-8 0 0,3 0 0,-4 0 0,0 0 0,0 0 0,0 0 0,0 0 0,0 0 0,0 0 0,-4 0 0,0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customXml" Target="../ink/ink5.xml"/><Relationship Id="rId18" Type="http://schemas.openxmlformats.org/officeDocument/2006/relationships/image" Target="../media/image8.png"/><Relationship Id="rId26" Type="http://schemas.openxmlformats.org/officeDocument/2006/relationships/customXml" Target="../ink/ink11.xml"/><Relationship Id="rId3" Type="http://schemas.openxmlformats.org/officeDocument/2006/relationships/customXml" Target="../ink/ink1.xml"/><Relationship Id="rId21" Type="http://schemas.openxmlformats.org/officeDocument/2006/relationships/customXml" Target="../ink/ink9.xml"/><Relationship Id="rId7" Type="http://schemas.openxmlformats.org/officeDocument/2006/relationships/customXml" Target="../ink/ink2.xml"/><Relationship Id="rId12" Type="http://schemas.openxmlformats.org/officeDocument/2006/relationships/image" Target="../media/image5.png"/><Relationship Id="rId17" Type="http://schemas.openxmlformats.org/officeDocument/2006/relationships/customXml" Target="../ink/ink7.xml"/><Relationship Id="rId25" Type="http://schemas.openxmlformats.org/officeDocument/2006/relationships/image" Target="../media/image12.png"/><Relationship Id="rId2" Type="http://schemas.openxmlformats.org/officeDocument/2006/relationships/image" Target="../media/image1.jpg"/><Relationship Id="rId16" Type="http://schemas.openxmlformats.org/officeDocument/2006/relationships/image" Target="../media/image7.png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customXml" Target="../ink/ink4.xml"/><Relationship Id="rId15" Type="http://schemas.openxmlformats.org/officeDocument/2006/relationships/customXml" Target="../ink/ink6.xml"/><Relationship Id="rId23" Type="http://schemas.openxmlformats.org/officeDocument/2006/relationships/customXml" Target="../ink/ink10.xml"/><Relationship Id="rId10" Type="http://schemas.openxmlformats.org/officeDocument/2006/relationships/image" Target="../media/image4.png"/><Relationship Id="rId19" Type="http://schemas.openxmlformats.org/officeDocument/2006/relationships/customXml" Target="../ink/ink8.xml"/><Relationship Id="rId9" Type="http://schemas.openxmlformats.org/officeDocument/2006/relationships/customXml" Target="../ink/ink3.xml"/><Relationship Id="rId14" Type="http://schemas.openxmlformats.org/officeDocument/2006/relationships/image" Target="../media/image6.png"/><Relationship Id="rId22" Type="http://schemas.openxmlformats.org/officeDocument/2006/relationships/image" Target="../media/image10.png"/><Relationship Id="rId27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stagram.com/yaleturkc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2C60B-3046-C34C-86D7-F08D298396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Dil</a:t>
            </a:r>
            <a:r>
              <a:rPr lang="en-US" dirty="0"/>
              <a:t> </a:t>
            </a:r>
            <a:r>
              <a:rPr lang="en-US" dirty="0" err="1"/>
              <a:t>Öğretiminde</a:t>
            </a:r>
            <a:r>
              <a:rPr lang="en-US" dirty="0"/>
              <a:t> </a:t>
            </a:r>
            <a:r>
              <a:rPr lang="en-US" dirty="0" err="1"/>
              <a:t>Dört</a:t>
            </a:r>
            <a:r>
              <a:rPr lang="en-US" dirty="0"/>
              <a:t>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Beceriden</a:t>
            </a:r>
            <a:r>
              <a:rPr lang="en-US" dirty="0"/>
              <a:t> </a:t>
            </a:r>
            <a:r>
              <a:rPr lang="en-US" dirty="0" err="1"/>
              <a:t>Üç</a:t>
            </a:r>
            <a:r>
              <a:rPr lang="en-US" dirty="0"/>
              <a:t> </a:t>
            </a:r>
            <a:r>
              <a:rPr lang="en-US" dirty="0" err="1"/>
              <a:t>İletişim</a:t>
            </a:r>
            <a:r>
              <a:rPr lang="en-US" dirty="0"/>
              <a:t> </a:t>
            </a:r>
            <a:r>
              <a:rPr lang="en-US" dirty="0" err="1"/>
              <a:t>Becerisine</a:t>
            </a:r>
            <a:r>
              <a:rPr lang="en-US" dirty="0"/>
              <a:t>: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Araçlara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Amaçlara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Ders</a:t>
            </a:r>
            <a:r>
              <a:rPr lang="en-US" dirty="0"/>
              <a:t> </a:t>
            </a:r>
            <a:r>
              <a:rPr lang="en-US" dirty="0" err="1"/>
              <a:t>Tasarımı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B76212-1194-624A-B17F-77082A9EBE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Dr. Selim </a:t>
            </a:r>
            <a:r>
              <a:rPr lang="en-US" dirty="0" err="1"/>
              <a:t>Tiryakiol</a:t>
            </a:r>
            <a:endParaRPr lang="en-US" dirty="0"/>
          </a:p>
          <a:p>
            <a:r>
              <a:rPr lang="en-US" dirty="0"/>
              <a:t>Yale </a:t>
            </a:r>
            <a:r>
              <a:rPr lang="en-US" dirty="0" err="1"/>
              <a:t>Üniversitesi</a:t>
            </a:r>
            <a:endParaRPr lang="en-US" dirty="0"/>
          </a:p>
          <a:p>
            <a:r>
              <a:rPr lang="en-US" dirty="0" err="1"/>
              <a:t>Yakın</a:t>
            </a:r>
            <a:r>
              <a:rPr lang="en-US" dirty="0"/>
              <a:t> </a:t>
            </a:r>
            <a:r>
              <a:rPr lang="en-US" dirty="0" err="1"/>
              <a:t>Doğu</a:t>
            </a:r>
            <a:r>
              <a:rPr lang="en-US" dirty="0"/>
              <a:t> </a:t>
            </a:r>
            <a:r>
              <a:rPr lang="en-US" dirty="0" err="1"/>
              <a:t>Dilleri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Medeniyetleri</a:t>
            </a:r>
            <a:r>
              <a:rPr lang="en-US" dirty="0"/>
              <a:t> </a:t>
            </a:r>
            <a:r>
              <a:rPr lang="en-US" dirty="0" err="1"/>
              <a:t>Bölümü</a:t>
            </a:r>
            <a:endParaRPr lang="en-US" dirty="0"/>
          </a:p>
          <a:p>
            <a:r>
              <a:rPr lang="en-US" dirty="0" err="1"/>
              <a:t>Türkçe</a:t>
            </a:r>
            <a:r>
              <a:rPr lang="en-US" dirty="0"/>
              <a:t> </a:t>
            </a:r>
            <a:r>
              <a:rPr lang="en-US" dirty="0" err="1"/>
              <a:t>Programı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68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30312-66ED-AC49-AFC4-CE5EEE5F3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Yoruma</a:t>
            </a:r>
            <a:r>
              <a:rPr lang="en-US" dirty="0"/>
              <a:t> </a:t>
            </a:r>
            <a:r>
              <a:rPr lang="en-US" dirty="0" err="1"/>
              <a:t>dayalı</a:t>
            </a:r>
            <a:r>
              <a:rPr lang="en-US" dirty="0"/>
              <a:t> </a:t>
            </a:r>
            <a:r>
              <a:rPr lang="en-US" dirty="0" err="1"/>
              <a:t>iletişim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50EEE-E122-5D49-AE79-439862594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Yazılı</a:t>
            </a:r>
            <a:r>
              <a:rPr lang="en-US" dirty="0"/>
              <a:t>, </a:t>
            </a:r>
            <a:r>
              <a:rPr lang="en-US" dirty="0" err="1"/>
              <a:t>sözlü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görsel</a:t>
            </a:r>
            <a:r>
              <a:rPr lang="en-US" dirty="0"/>
              <a:t> </a:t>
            </a:r>
            <a:r>
              <a:rPr lang="en-US" dirty="0" err="1"/>
              <a:t>materyalleri</a:t>
            </a:r>
            <a:r>
              <a:rPr lang="en-US" dirty="0"/>
              <a:t> </a:t>
            </a:r>
            <a:r>
              <a:rPr lang="en-US" dirty="0" err="1"/>
              <a:t>anlayıp</a:t>
            </a:r>
            <a:r>
              <a:rPr lang="en-US" dirty="0"/>
              <a:t> </a:t>
            </a:r>
            <a:r>
              <a:rPr lang="en-US" dirty="0" err="1"/>
              <a:t>yorumlayabilmektir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Gerçek</a:t>
            </a:r>
            <a:r>
              <a:rPr lang="en-US" dirty="0"/>
              <a:t> </a:t>
            </a:r>
            <a:r>
              <a:rPr lang="en-US" dirty="0" err="1"/>
              <a:t>hayattan</a:t>
            </a:r>
            <a:r>
              <a:rPr lang="en-US" dirty="0"/>
              <a:t> </a:t>
            </a:r>
            <a:r>
              <a:rPr lang="en-US" dirty="0" err="1"/>
              <a:t>örnekler</a:t>
            </a:r>
            <a:r>
              <a:rPr lang="en-US" dirty="0"/>
              <a:t>:</a:t>
            </a:r>
          </a:p>
          <a:p>
            <a:pPr lvl="2"/>
            <a:r>
              <a:rPr lang="en-US" dirty="0" err="1"/>
              <a:t>İzlediğimiz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filmdeki</a:t>
            </a:r>
            <a:r>
              <a:rPr lang="en-US" dirty="0"/>
              <a:t> </a:t>
            </a:r>
            <a:r>
              <a:rPr lang="en-US" dirty="0" err="1"/>
              <a:t>karakterleri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onlar</a:t>
            </a:r>
            <a:r>
              <a:rPr lang="en-US" dirty="0"/>
              <a:t> </a:t>
            </a:r>
            <a:r>
              <a:rPr lang="en-US" dirty="0" err="1"/>
              <a:t>arasındaki</a:t>
            </a:r>
            <a:r>
              <a:rPr lang="en-US" dirty="0"/>
              <a:t> </a:t>
            </a:r>
            <a:r>
              <a:rPr lang="en-US" dirty="0" err="1"/>
              <a:t>ilişkileri</a:t>
            </a:r>
            <a:r>
              <a:rPr lang="en-US" dirty="0"/>
              <a:t> </a:t>
            </a:r>
            <a:r>
              <a:rPr lang="en-US" dirty="0" err="1"/>
              <a:t>anlayabilmek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37031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D62CB-8CC7-4F45-A2E1-F2DEF590B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Yoruma</a:t>
            </a:r>
            <a:r>
              <a:rPr lang="en-US" dirty="0"/>
              <a:t> </a:t>
            </a:r>
            <a:r>
              <a:rPr lang="en-US" dirty="0" err="1"/>
              <a:t>dayalı</a:t>
            </a:r>
            <a:r>
              <a:rPr lang="en-US" dirty="0"/>
              <a:t> </a:t>
            </a:r>
            <a:r>
              <a:rPr lang="en-US" dirty="0" err="1"/>
              <a:t>iletişim</a:t>
            </a:r>
            <a:r>
              <a:rPr lang="en-US" dirty="0"/>
              <a:t> </a:t>
            </a:r>
            <a:r>
              <a:rPr lang="en-US" dirty="0" err="1"/>
              <a:t>becerisini</a:t>
            </a:r>
            <a:r>
              <a:rPr lang="en-US" dirty="0"/>
              <a:t> </a:t>
            </a:r>
            <a:r>
              <a:rPr lang="en-US" dirty="0" err="1"/>
              <a:t>geliştirmek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etkinlik</a:t>
            </a:r>
            <a:r>
              <a:rPr lang="en-US" dirty="0"/>
              <a:t> </a:t>
            </a:r>
            <a:r>
              <a:rPr lang="en-US" dirty="0" err="1"/>
              <a:t>fikirleri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F73E8-3D36-F54B-80CC-0A99D6336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Öğrenciler</a:t>
            </a:r>
            <a:r>
              <a:rPr lang="en-US" dirty="0"/>
              <a:t> </a:t>
            </a:r>
            <a:r>
              <a:rPr lang="en-US" dirty="0" err="1"/>
              <a:t>otantik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ses</a:t>
            </a:r>
            <a:r>
              <a:rPr lang="en-US" dirty="0"/>
              <a:t> </a:t>
            </a:r>
            <a:r>
              <a:rPr lang="en-US" dirty="0" err="1"/>
              <a:t>kaydını</a:t>
            </a:r>
            <a:r>
              <a:rPr lang="en-US" dirty="0"/>
              <a:t>/video </a:t>
            </a:r>
            <a:r>
              <a:rPr lang="en-US" dirty="0" err="1"/>
              <a:t>klibi</a:t>
            </a:r>
            <a:r>
              <a:rPr lang="en-US" dirty="0"/>
              <a:t> </a:t>
            </a:r>
            <a:r>
              <a:rPr lang="en-US" dirty="0" err="1"/>
              <a:t>dinler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kayıtla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resimleri</a:t>
            </a:r>
            <a:r>
              <a:rPr lang="en-US" dirty="0"/>
              <a:t> </a:t>
            </a:r>
            <a:r>
              <a:rPr lang="en-US" dirty="0" err="1"/>
              <a:t>eşleştirebilir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sıraya</a:t>
            </a:r>
            <a:r>
              <a:rPr lang="en-US" dirty="0"/>
              <a:t> </a:t>
            </a:r>
            <a:r>
              <a:rPr lang="en-US" dirty="0" err="1"/>
              <a:t>sokabilir</a:t>
            </a:r>
            <a:r>
              <a:rPr lang="en-US" dirty="0"/>
              <a:t>.</a:t>
            </a:r>
          </a:p>
          <a:p>
            <a:r>
              <a:rPr lang="en-US" dirty="0" err="1"/>
              <a:t>Öğrenciler</a:t>
            </a:r>
            <a:r>
              <a:rPr lang="en-US" dirty="0"/>
              <a:t> </a:t>
            </a:r>
            <a:r>
              <a:rPr lang="en-US" dirty="0" err="1"/>
              <a:t>menüleri</a:t>
            </a:r>
            <a:r>
              <a:rPr lang="en-US" dirty="0"/>
              <a:t> </a:t>
            </a:r>
            <a:r>
              <a:rPr lang="en-US" dirty="0" err="1"/>
              <a:t>inceler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hangi</a:t>
            </a:r>
            <a:r>
              <a:rPr lang="en-US" dirty="0"/>
              <a:t> </a:t>
            </a:r>
            <a:r>
              <a:rPr lang="en-US" dirty="0" err="1"/>
              <a:t>yemeklerin</a:t>
            </a:r>
            <a:r>
              <a:rPr lang="en-US" dirty="0"/>
              <a:t> </a:t>
            </a:r>
            <a:r>
              <a:rPr lang="en-US" dirty="0" err="1"/>
              <a:t>hangi</a:t>
            </a:r>
            <a:r>
              <a:rPr lang="en-US" dirty="0"/>
              <a:t> </a:t>
            </a:r>
            <a:r>
              <a:rPr lang="en-US" dirty="0" err="1"/>
              <a:t>kişiler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olabileceğini</a:t>
            </a:r>
            <a:r>
              <a:rPr lang="en-US" dirty="0"/>
              <a:t> </a:t>
            </a:r>
            <a:r>
              <a:rPr lang="en-US" dirty="0" err="1"/>
              <a:t>belirler</a:t>
            </a:r>
            <a:r>
              <a:rPr lang="en-US" dirty="0"/>
              <a:t>.</a:t>
            </a:r>
          </a:p>
          <a:p>
            <a:r>
              <a:rPr lang="en-US" dirty="0" err="1"/>
              <a:t>Öğrenciler</a:t>
            </a:r>
            <a:r>
              <a:rPr lang="en-US" dirty="0"/>
              <a:t> </a:t>
            </a:r>
            <a:r>
              <a:rPr lang="en-US" dirty="0" err="1"/>
              <a:t>hedef</a:t>
            </a:r>
            <a:r>
              <a:rPr lang="en-US" dirty="0"/>
              <a:t> </a:t>
            </a:r>
            <a:r>
              <a:rPr lang="en-US" dirty="0" err="1"/>
              <a:t>dilde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popular </a:t>
            </a:r>
            <a:r>
              <a:rPr lang="en-US" dirty="0" err="1"/>
              <a:t>magazin</a:t>
            </a:r>
            <a:r>
              <a:rPr lang="en-US" dirty="0"/>
              <a:t> </a:t>
            </a:r>
            <a:r>
              <a:rPr lang="en-US" dirty="0" err="1"/>
              <a:t>dergisini</a:t>
            </a:r>
            <a:r>
              <a:rPr lang="en-US" dirty="0"/>
              <a:t> </a:t>
            </a:r>
            <a:r>
              <a:rPr lang="en-US" dirty="0" err="1"/>
              <a:t>karıştırırlar</a:t>
            </a:r>
            <a:r>
              <a:rPr lang="en-US" dirty="0"/>
              <a:t>. </a:t>
            </a:r>
            <a:r>
              <a:rPr lang="en-US" dirty="0" err="1"/>
              <a:t>Fotoğraflardaki</a:t>
            </a:r>
            <a:r>
              <a:rPr lang="en-US" dirty="0"/>
              <a:t> </a:t>
            </a:r>
            <a:r>
              <a:rPr lang="en-US" dirty="0" err="1"/>
              <a:t>insanların</a:t>
            </a:r>
            <a:r>
              <a:rPr lang="en-US" dirty="0"/>
              <a:t> </a:t>
            </a:r>
            <a:r>
              <a:rPr lang="en-US" dirty="0" err="1"/>
              <a:t>duygularını</a:t>
            </a:r>
            <a:r>
              <a:rPr lang="en-US" dirty="0"/>
              <a:t> </a:t>
            </a:r>
            <a:r>
              <a:rPr lang="en-US" dirty="0" err="1"/>
              <a:t>görsel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dilbilimsel</a:t>
            </a:r>
            <a:r>
              <a:rPr lang="en-US" dirty="0"/>
              <a:t> </a:t>
            </a:r>
            <a:r>
              <a:rPr lang="en-US" dirty="0" err="1"/>
              <a:t>ipuçlarına</a:t>
            </a:r>
            <a:r>
              <a:rPr lang="en-US" dirty="0"/>
              <a:t> </a:t>
            </a:r>
            <a:r>
              <a:rPr lang="en-US" dirty="0" err="1"/>
              <a:t>dayanarak</a:t>
            </a:r>
            <a:r>
              <a:rPr lang="en-US" dirty="0"/>
              <a:t> </a:t>
            </a:r>
            <a:r>
              <a:rPr lang="en-US" dirty="0" err="1"/>
              <a:t>yorumlarlar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bulgularını</a:t>
            </a:r>
            <a:r>
              <a:rPr lang="en-US" dirty="0"/>
              <a:t> </a:t>
            </a:r>
            <a:r>
              <a:rPr lang="en-US" dirty="0" err="1"/>
              <a:t>sınıfta</a:t>
            </a:r>
            <a:r>
              <a:rPr lang="en-US" dirty="0"/>
              <a:t> </a:t>
            </a:r>
            <a:r>
              <a:rPr lang="en-US" dirty="0" err="1"/>
              <a:t>arkadaşlarıyla</a:t>
            </a:r>
            <a:r>
              <a:rPr lang="en-US" dirty="0"/>
              <a:t> </a:t>
            </a:r>
            <a:r>
              <a:rPr lang="en-US" dirty="0" err="1"/>
              <a:t>tartışırlar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01708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B3B25-9702-0849-8F52-19F443DE5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İmkânları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B6E51-F2F8-C542-B243-9B5806F18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err="1"/>
              <a:t>Gelişen</a:t>
            </a:r>
            <a:r>
              <a:rPr lang="en-US" dirty="0"/>
              <a:t> </a:t>
            </a:r>
            <a:r>
              <a:rPr lang="en-US" dirty="0" err="1"/>
              <a:t>teknolojilerin</a:t>
            </a:r>
            <a:r>
              <a:rPr lang="en-US" dirty="0"/>
              <a:t> </a:t>
            </a:r>
            <a:r>
              <a:rPr lang="en-US" dirty="0" err="1"/>
              <a:t>getirdiği</a:t>
            </a:r>
            <a:r>
              <a:rPr lang="en-US" dirty="0"/>
              <a:t>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tür</a:t>
            </a:r>
            <a:r>
              <a:rPr lang="en-US" dirty="0"/>
              <a:t> </a:t>
            </a:r>
            <a:r>
              <a:rPr lang="en-US" dirty="0" err="1"/>
              <a:t>iletişim</a:t>
            </a:r>
            <a:r>
              <a:rPr lang="en-US" dirty="0"/>
              <a:t> </a:t>
            </a:r>
            <a:r>
              <a:rPr lang="en-US" dirty="0" err="1"/>
              <a:t>modellerine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pedagojidir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Vurgu</a:t>
            </a:r>
            <a:r>
              <a:rPr lang="en-US" dirty="0"/>
              <a:t> </a:t>
            </a:r>
            <a:r>
              <a:rPr lang="en-US" dirty="0" err="1"/>
              <a:t>iletişime</a:t>
            </a:r>
            <a:r>
              <a:rPr lang="en-US" dirty="0"/>
              <a:t> </a:t>
            </a:r>
            <a:r>
              <a:rPr lang="en-US" dirty="0" err="1"/>
              <a:t>yapıldığı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öğrenci</a:t>
            </a:r>
            <a:r>
              <a:rPr lang="en-US" dirty="0"/>
              <a:t> </a:t>
            </a:r>
            <a:r>
              <a:rPr lang="en-US" dirty="0" err="1"/>
              <a:t>yalnızca</a:t>
            </a:r>
            <a:r>
              <a:rPr lang="en-US" dirty="0"/>
              <a:t> </a:t>
            </a:r>
            <a:r>
              <a:rPr lang="en-US" dirty="0" err="1"/>
              <a:t>dili</a:t>
            </a:r>
            <a:r>
              <a:rPr lang="en-US" dirty="0"/>
              <a:t> </a:t>
            </a:r>
            <a:r>
              <a:rPr lang="en-US" dirty="0" err="1"/>
              <a:t>kullanmaya</a:t>
            </a:r>
            <a:r>
              <a:rPr lang="en-US" dirty="0"/>
              <a:t> </a:t>
            </a:r>
            <a:r>
              <a:rPr lang="en-US" dirty="0" err="1"/>
              <a:t>odaklanır</a:t>
            </a:r>
            <a:r>
              <a:rPr lang="en-US" dirty="0"/>
              <a:t>. </a:t>
            </a:r>
            <a:r>
              <a:rPr lang="en-US" dirty="0" err="1"/>
              <a:t>Bunu</a:t>
            </a:r>
            <a:r>
              <a:rPr lang="en-US" dirty="0"/>
              <a:t> </a:t>
            </a:r>
            <a:r>
              <a:rPr lang="en-US" dirty="0" err="1"/>
              <a:t>yaparken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dört</a:t>
            </a:r>
            <a:r>
              <a:rPr lang="en-US" dirty="0"/>
              <a:t> </a:t>
            </a:r>
            <a:r>
              <a:rPr lang="en-US" dirty="0" err="1"/>
              <a:t>beceri</a:t>
            </a:r>
            <a:r>
              <a:rPr lang="en-US" dirty="0"/>
              <a:t>, </a:t>
            </a:r>
            <a:r>
              <a:rPr lang="en-US" dirty="0" err="1"/>
              <a:t>kelime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gramer</a:t>
            </a:r>
            <a:r>
              <a:rPr lang="en-US" dirty="0"/>
              <a:t> de </a:t>
            </a:r>
            <a:r>
              <a:rPr lang="en-US" dirty="0" err="1"/>
              <a:t>beraberinde</a:t>
            </a:r>
            <a:r>
              <a:rPr lang="en-US" dirty="0"/>
              <a:t> </a:t>
            </a:r>
            <a:r>
              <a:rPr lang="en-US" dirty="0" err="1"/>
              <a:t>kazanılır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Öğretmen</a:t>
            </a:r>
            <a:r>
              <a:rPr lang="en-US" dirty="0"/>
              <a:t> </a:t>
            </a:r>
            <a:r>
              <a:rPr lang="en-US" dirty="0" err="1"/>
              <a:t>merkezli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eğitimden</a:t>
            </a:r>
            <a:r>
              <a:rPr lang="en-US" dirty="0"/>
              <a:t> </a:t>
            </a:r>
            <a:r>
              <a:rPr lang="en-US" dirty="0" err="1"/>
              <a:t>öğrenci</a:t>
            </a:r>
            <a:r>
              <a:rPr lang="en-US" dirty="0"/>
              <a:t> </a:t>
            </a:r>
            <a:r>
              <a:rPr lang="en-US" dirty="0" err="1"/>
              <a:t>merkezli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eğitime</a:t>
            </a:r>
            <a:r>
              <a:rPr lang="en-US" dirty="0"/>
              <a:t> </a:t>
            </a:r>
            <a:r>
              <a:rPr lang="en-US" dirty="0" err="1"/>
              <a:t>geçmek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uygundur</a:t>
            </a:r>
            <a:r>
              <a:rPr lang="en-US" dirty="0"/>
              <a:t>. </a:t>
            </a:r>
            <a:r>
              <a:rPr lang="en-US" dirty="0" err="1"/>
              <a:t>Çünkü</a:t>
            </a:r>
            <a:r>
              <a:rPr lang="en-US" dirty="0"/>
              <a:t> </a:t>
            </a:r>
            <a:r>
              <a:rPr lang="en-US" dirty="0" err="1"/>
              <a:t>öğrenci</a:t>
            </a:r>
            <a:r>
              <a:rPr lang="en-US" dirty="0"/>
              <a:t> “</a:t>
            </a:r>
            <a:r>
              <a:rPr lang="en-US" dirty="0" err="1"/>
              <a:t>yapıcı</a:t>
            </a:r>
            <a:r>
              <a:rPr lang="en-US" dirty="0"/>
              <a:t>” </a:t>
            </a:r>
            <a:r>
              <a:rPr lang="en-US" dirty="0" err="1"/>
              <a:t>ve</a:t>
            </a:r>
            <a:r>
              <a:rPr lang="en-US" dirty="0"/>
              <a:t> ”</a:t>
            </a:r>
            <a:r>
              <a:rPr lang="en-US" dirty="0" err="1"/>
              <a:t>yaratıcı”dır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Öğrenciler</a:t>
            </a:r>
            <a:r>
              <a:rPr lang="en-US" dirty="0"/>
              <a:t> </a:t>
            </a:r>
            <a:r>
              <a:rPr lang="en-US" dirty="0" err="1"/>
              <a:t>iletişimi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amaçlarla</a:t>
            </a:r>
            <a:r>
              <a:rPr lang="en-US" dirty="0"/>
              <a:t> </a:t>
            </a:r>
            <a:r>
              <a:rPr lang="en-US" dirty="0" err="1"/>
              <a:t>gerçekleştirirler</a:t>
            </a:r>
            <a:r>
              <a:rPr lang="en-US" dirty="0"/>
              <a:t>. (</a:t>
            </a:r>
            <a:r>
              <a:rPr lang="en-US" dirty="0" err="1"/>
              <a:t>Ör</a:t>
            </a:r>
            <a:r>
              <a:rPr lang="en-US" dirty="0"/>
              <a:t>. Bilgi </a:t>
            </a:r>
            <a:r>
              <a:rPr lang="en-US" dirty="0" err="1"/>
              <a:t>vermek</a:t>
            </a:r>
            <a:r>
              <a:rPr lang="en-US" dirty="0"/>
              <a:t>, </a:t>
            </a:r>
            <a:r>
              <a:rPr lang="en-US" dirty="0" err="1"/>
              <a:t>öğretmek</a:t>
            </a:r>
            <a:r>
              <a:rPr lang="en-US" dirty="0"/>
              <a:t>, motive </a:t>
            </a:r>
            <a:r>
              <a:rPr lang="en-US" dirty="0" err="1"/>
              <a:t>etmek</a:t>
            </a:r>
            <a:r>
              <a:rPr lang="en-US" dirty="0"/>
              <a:t>, </a:t>
            </a:r>
            <a:r>
              <a:rPr lang="en-US" dirty="0" err="1"/>
              <a:t>ikna</a:t>
            </a:r>
            <a:r>
              <a:rPr lang="en-US" dirty="0"/>
              <a:t> </a:t>
            </a:r>
            <a:r>
              <a:rPr lang="en-US" dirty="0" err="1"/>
              <a:t>etmek</a:t>
            </a:r>
            <a:r>
              <a:rPr lang="en-US" dirty="0"/>
              <a:t>….)</a:t>
            </a:r>
          </a:p>
          <a:p>
            <a:pPr lvl="1"/>
            <a:r>
              <a:rPr lang="en-US" dirty="0" err="1"/>
              <a:t>Sınıfın</a:t>
            </a:r>
            <a:r>
              <a:rPr lang="en-US" dirty="0"/>
              <a:t> </a:t>
            </a:r>
            <a:r>
              <a:rPr lang="en-US" dirty="0" err="1"/>
              <a:t>ötesinde</a:t>
            </a:r>
            <a:r>
              <a:rPr lang="en-US" dirty="0"/>
              <a:t> </a:t>
            </a:r>
            <a:r>
              <a:rPr lang="en-US" dirty="0" err="1"/>
              <a:t>gerçek</a:t>
            </a:r>
            <a:r>
              <a:rPr lang="en-US" dirty="0"/>
              <a:t> </a:t>
            </a:r>
            <a:r>
              <a:rPr lang="en-US" dirty="0" err="1"/>
              <a:t>hayatta</a:t>
            </a:r>
            <a:r>
              <a:rPr lang="en-US" dirty="0"/>
              <a:t> da </a:t>
            </a:r>
            <a:r>
              <a:rPr lang="en-US" dirty="0" err="1"/>
              <a:t>dili</a:t>
            </a:r>
            <a:r>
              <a:rPr lang="en-US" dirty="0"/>
              <a:t> </a:t>
            </a:r>
            <a:r>
              <a:rPr lang="en-US" dirty="0" err="1"/>
              <a:t>kullanmaya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müsaittir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Öğrenci</a:t>
            </a:r>
            <a:r>
              <a:rPr lang="en-US" dirty="0"/>
              <a:t> </a:t>
            </a:r>
            <a:r>
              <a:rPr lang="en-US" dirty="0" err="1"/>
              <a:t>üretici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içeriği</a:t>
            </a:r>
            <a:r>
              <a:rPr lang="en-US" dirty="0"/>
              <a:t> </a:t>
            </a:r>
            <a:r>
              <a:rPr lang="en-US" dirty="0" err="1"/>
              <a:t>öğrenci</a:t>
            </a:r>
            <a:r>
              <a:rPr lang="en-US" dirty="0"/>
              <a:t> </a:t>
            </a:r>
            <a:r>
              <a:rPr lang="en-US" dirty="0" err="1"/>
              <a:t>üretir</a:t>
            </a:r>
            <a:r>
              <a:rPr lang="en-US" dirty="0"/>
              <a:t>. </a:t>
            </a:r>
            <a:r>
              <a:rPr lang="en-US" dirty="0" err="1"/>
              <a:t>Böylece</a:t>
            </a:r>
            <a:r>
              <a:rPr lang="en-US" dirty="0"/>
              <a:t> karma </a:t>
            </a:r>
            <a:r>
              <a:rPr lang="en-US" dirty="0" err="1"/>
              <a:t>sınıflarda</a:t>
            </a:r>
            <a:r>
              <a:rPr lang="en-US" dirty="0"/>
              <a:t> </a:t>
            </a:r>
            <a:r>
              <a:rPr lang="en-US" dirty="0" err="1"/>
              <a:t>kullanmaya</a:t>
            </a:r>
            <a:r>
              <a:rPr lang="en-US" dirty="0"/>
              <a:t> da </a:t>
            </a:r>
            <a:r>
              <a:rPr lang="en-US" dirty="0" err="1"/>
              <a:t>müsaittir</a:t>
            </a:r>
            <a:r>
              <a:rPr lang="en-US" dirty="0"/>
              <a:t>. </a:t>
            </a:r>
            <a:r>
              <a:rPr lang="en-US" dirty="0" err="1"/>
              <a:t>Miras</a:t>
            </a:r>
            <a:r>
              <a:rPr lang="en-US" dirty="0"/>
              <a:t> </a:t>
            </a:r>
            <a:r>
              <a:rPr lang="en-US" dirty="0" err="1"/>
              <a:t>dil</a:t>
            </a:r>
            <a:r>
              <a:rPr lang="en-US" dirty="0"/>
              <a:t> </a:t>
            </a:r>
            <a:r>
              <a:rPr lang="en-US" dirty="0" err="1"/>
              <a:t>öğrencileri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yabancı</a:t>
            </a:r>
            <a:r>
              <a:rPr lang="en-US" dirty="0"/>
              <a:t> </a:t>
            </a:r>
            <a:r>
              <a:rPr lang="en-US" dirty="0" err="1"/>
              <a:t>dil</a:t>
            </a:r>
            <a:r>
              <a:rPr lang="en-US" dirty="0"/>
              <a:t> </a:t>
            </a:r>
            <a:r>
              <a:rPr lang="en-US" dirty="0" err="1"/>
              <a:t>öğrencilerinin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arada</a:t>
            </a:r>
            <a:r>
              <a:rPr lang="en-US" dirty="0"/>
              <a:t> </a:t>
            </a:r>
            <a:r>
              <a:rPr lang="en-US" dirty="0" err="1"/>
              <a:t>bulunduğu</a:t>
            </a:r>
            <a:r>
              <a:rPr lang="en-US" dirty="0"/>
              <a:t> </a:t>
            </a:r>
            <a:r>
              <a:rPr lang="en-US" dirty="0" err="1"/>
              <a:t>sınıflar</a:t>
            </a:r>
            <a:r>
              <a:rPr lang="en-US" dirty="0"/>
              <a:t> </a:t>
            </a:r>
            <a:r>
              <a:rPr lang="en-US" dirty="0" err="1"/>
              <a:t>örnek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verilebilir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12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F6421-7D65-AE4B-8D7C-069C24222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Sınırlılıkları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BEC0F-F28F-BB48-8388-16763EDC0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İlk </a:t>
            </a:r>
            <a:r>
              <a:rPr lang="en-US" dirty="0" err="1"/>
              <a:t>seviyelerden</a:t>
            </a:r>
            <a:r>
              <a:rPr lang="en-US" dirty="0"/>
              <a:t> </a:t>
            </a:r>
            <a:r>
              <a:rPr lang="en-US" dirty="0" err="1"/>
              <a:t>itibaren</a:t>
            </a:r>
            <a:r>
              <a:rPr lang="en-US" dirty="0"/>
              <a:t> </a:t>
            </a:r>
            <a:r>
              <a:rPr lang="en-US" dirty="0" err="1"/>
              <a:t>iletişime</a:t>
            </a:r>
            <a:r>
              <a:rPr lang="en-US" dirty="0"/>
              <a:t> </a:t>
            </a:r>
            <a:r>
              <a:rPr lang="en-US" dirty="0" err="1"/>
              <a:t>vurgu</a:t>
            </a:r>
            <a:r>
              <a:rPr lang="en-US" dirty="0"/>
              <a:t> </a:t>
            </a:r>
            <a:r>
              <a:rPr lang="en-US" dirty="0" err="1"/>
              <a:t>yapmak</a:t>
            </a:r>
            <a:r>
              <a:rPr lang="en-US" dirty="0"/>
              <a:t> </a:t>
            </a:r>
            <a:r>
              <a:rPr lang="en-US" dirty="0" err="1"/>
              <a:t>öğrencileri</a:t>
            </a:r>
            <a:r>
              <a:rPr lang="en-US" dirty="0"/>
              <a:t> </a:t>
            </a:r>
            <a:r>
              <a:rPr lang="en-US" dirty="0" err="1"/>
              <a:t>zorlayabilmektedir</a:t>
            </a:r>
            <a:r>
              <a:rPr lang="en-US" dirty="0"/>
              <a:t>. </a:t>
            </a:r>
          </a:p>
          <a:p>
            <a:r>
              <a:rPr lang="en-US" dirty="0" err="1"/>
              <a:t>Geleneksel</a:t>
            </a:r>
            <a:r>
              <a:rPr lang="en-US" dirty="0"/>
              <a:t> </a:t>
            </a:r>
            <a:r>
              <a:rPr lang="en-US" dirty="0" err="1"/>
              <a:t>metotlarla</a:t>
            </a:r>
            <a:r>
              <a:rPr lang="en-US" dirty="0"/>
              <a:t> </a:t>
            </a:r>
            <a:r>
              <a:rPr lang="en-US" dirty="0" err="1"/>
              <a:t>öğrenmeye</a:t>
            </a:r>
            <a:r>
              <a:rPr lang="en-US" dirty="0"/>
              <a:t> </a:t>
            </a:r>
            <a:r>
              <a:rPr lang="en-US" dirty="0" err="1"/>
              <a:t>alışmış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öğrenciler</a:t>
            </a:r>
            <a:r>
              <a:rPr lang="en-US" dirty="0"/>
              <a:t> </a:t>
            </a:r>
            <a:r>
              <a:rPr lang="en-US" dirty="0" err="1"/>
              <a:t>uyum</a:t>
            </a:r>
            <a:r>
              <a:rPr lang="en-US" dirty="0"/>
              <a:t> </a:t>
            </a:r>
            <a:r>
              <a:rPr lang="en-US" dirty="0" err="1"/>
              <a:t>sağlayamayabiliyor</a:t>
            </a:r>
            <a:r>
              <a:rPr lang="en-US" dirty="0"/>
              <a:t>.</a:t>
            </a:r>
          </a:p>
          <a:p>
            <a:r>
              <a:rPr lang="en-US" dirty="0" err="1"/>
              <a:t>Alıcı</a:t>
            </a:r>
            <a:r>
              <a:rPr lang="en-US" dirty="0"/>
              <a:t> </a:t>
            </a:r>
            <a:r>
              <a:rPr lang="en-US" dirty="0" err="1"/>
              <a:t>beceriler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dinleme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okuma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dikkatli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yeterli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entegre</a:t>
            </a:r>
            <a:r>
              <a:rPr lang="en-US" dirty="0"/>
              <a:t> </a:t>
            </a:r>
            <a:r>
              <a:rPr lang="en-US" dirty="0" err="1"/>
              <a:t>edilmelidir</a:t>
            </a:r>
            <a:r>
              <a:rPr lang="en-US" dirty="0"/>
              <a:t>. </a:t>
            </a:r>
            <a:r>
              <a:rPr lang="en-US" dirty="0" err="1"/>
              <a:t>Yoksa</a:t>
            </a:r>
            <a:r>
              <a:rPr lang="en-US" dirty="0"/>
              <a:t> </a:t>
            </a:r>
            <a:r>
              <a:rPr lang="en-US" dirty="0" err="1"/>
              <a:t>üretime</a:t>
            </a:r>
            <a:r>
              <a:rPr lang="en-US" dirty="0"/>
              <a:t> </a:t>
            </a:r>
            <a:r>
              <a:rPr lang="en-US" dirty="0" err="1"/>
              <a:t>fazlaca</a:t>
            </a:r>
            <a:r>
              <a:rPr lang="en-US" dirty="0"/>
              <a:t> </a:t>
            </a:r>
            <a:r>
              <a:rPr lang="en-US" dirty="0" err="1"/>
              <a:t>vurgu</a:t>
            </a:r>
            <a:r>
              <a:rPr lang="en-US" dirty="0"/>
              <a:t> </a:t>
            </a:r>
            <a:r>
              <a:rPr lang="en-US" dirty="0" err="1"/>
              <a:t>yapılıp</a:t>
            </a:r>
            <a:r>
              <a:rPr lang="en-US" dirty="0"/>
              <a:t> ”</a:t>
            </a:r>
            <a:r>
              <a:rPr lang="en-US" dirty="0" err="1"/>
              <a:t>dilde</a:t>
            </a:r>
            <a:r>
              <a:rPr lang="en-US" dirty="0"/>
              <a:t> </a:t>
            </a:r>
            <a:r>
              <a:rPr lang="en-US" dirty="0" err="1"/>
              <a:t>girdi</a:t>
            </a:r>
            <a:r>
              <a:rPr lang="en-US" dirty="0"/>
              <a:t>” </a:t>
            </a:r>
            <a:r>
              <a:rPr lang="en-US" dirty="0" err="1"/>
              <a:t>faktörü</a:t>
            </a:r>
            <a:r>
              <a:rPr lang="en-US" dirty="0"/>
              <a:t> </a:t>
            </a:r>
            <a:r>
              <a:rPr lang="en-US" dirty="0" err="1"/>
              <a:t>ihmal</a:t>
            </a:r>
            <a:r>
              <a:rPr lang="en-US" dirty="0"/>
              <a:t> </a:t>
            </a:r>
            <a:r>
              <a:rPr lang="en-US" dirty="0" err="1"/>
              <a:t>edilebilmektedir</a:t>
            </a:r>
            <a:r>
              <a:rPr lang="en-US" dirty="0"/>
              <a:t>.</a:t>
            </a:r>
          </a:p>
          <a:p>
            <a:r>
              <a:rPr lang="en-US" dirty="0" err="1"/>
              <a:t>Teknoloji</a:t>
            </a:r>
            <a:r>
              <a:rPr lang="en-US" dirty="0"/>
              <a:t> </a:t>
            </a:r>
            <a:r>
              <a:rPr lang="en-US" dirty="0" err="1"/>
              <a:t>kullanmak</a:t>
            </a:r>
            <a:r>
              <a:rPr lang="en-US" dirty="0"/>
              <a:t> </a:t>
            </a:r>
            <a:r>
              <a:rPr lang="en-US" dirty="0" err="1"/>
              <a:t>zorunlu</a:t>
            </a:r>
            <a:r>
              <a:rPr lang="en-US" dirty="0"/>
              <a:t> </a:t>
            </a:r>
            <a:r>
              <a:rPr lang="en-US" dirty="0" err="1"/>
              <a:t>olmasa</a:t>
            </a:r>
            <a:r>
              <a:rPr lang="en-US" dirty="0"/>
              <a:t> da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saati</a:t>
            </a:r>
            <a:r>
              <a:rPr lang="en-US" dirty="0"/>
              <a:t> </a:t>
            </a:r>
            <a:r>
              <a:rPr lang="en-US" dirty="0" err="1"/>
              <a:t>dışında</a:t>
            </a:r>
            <a:r>
              <a:rPr lang="en-US" dirty="0"/>
              <a:t> </a:t>
            </a:r>
            <a:r>
              <a:rPr lang="en-US" dirty="0" err="1"/>
              <a:t>ödev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vermek</a:t>
            </a:r>
            <a:r>
              <a:rPr lang="en-US" dirty="0"/>
              <a:t> </a:t>
            </a:r>
            <a:r>
              <a:rPr lang="en-US" dirty="0" err="1"/>
              <a:t>istediğinizde</a:t>
            </a:r>
            <a:r>
              <a:rPr lang="en-US" dirty="0"/>
              <a:t> </a:t>
            </a:r>
            <a:r>
              <a:rPr lang="en-US" dirty="0" err="1"/>
              <a:t>teknoloji</a:t>
            </a:r>
            <a:r>
              <a:rPr lang="en-US" dirty="0"/>
              <a:t> </a:t>
            </a:r>
            <a:r>
              <a:rPr lang="en-US" dirty="0" err="1"/>
              <a:t>kullanmanız</a:t>
            </a:r>
            <a:r>
              <a:rPr lang="en-US" dirty="0"/>
              <a:t> </a:t>
            </a:r>
            <a:r>
              <a:rPr lang="en-US" dirty="0" err="1"/>
              <a:t>gerekiyor</a:t>
            </a:r>
            <a:r>
              <a:rPr lang="en-US" dirty="0"/>
              <a:t>. </a:t>
            </a:r>
            <a:r>
              <a:rPr lang="en-US" dirty="0" err="1"/>
              <a:t>Ancak</a:t>
            </a:r>
            <a:r>
              <a:rPr lang="en-US" dirty="0"/>
              <a:t> </a:t>
            </a:r>
            <a:r>
              <a:rPr lang="en-US" dirty="0" err="1"/>
              <a:t>bütün</a:t>
            </a:r>
            <a:r>
              <a:rPr lang="en-US" dirty="0"/>
              <a:t> </a:t>
            </a:r>
            <a:r>
              <a:rPr lang="en-US" dirty="0" err="1"/>
              <a:t>öğrenciler</a:t>
            </a:r>
            <a:r>
              <a:rPr lang="en-US" dirty="0"/>
              <a:t> </a:t>
            </a:r>
            <a:r>
              <a:rPr lang="en-US" dirty="0" err="1"/>
              <a:t>teknoloji</a:t>
            </a:r>
            <a:r>
              <a:rPr lang="en-US" dirty="0"/>
              <a:t> </a:t>
            </a:r>
            <a:r>
              <a:rPr lang="en-US" dirty="0" err="1"/>
              <a:t>kullanma</a:t>
            </a:r>
            <a:r>
              <a:rPr lang="en-US" dirty="0"/>
              <a:t> </a:t>
            </a:r>
            <a:r>
              <a:rPr lang="en-US" dirty="0" err="1"/>
              <a:t>konusunda</a:t>
            </a:r>
            <a:r>
              <a:rPr lang="en-US" dirty="0"/>
              <a:t>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yeterlilikte</a:t>
            </a:r>
            <a:r>
              <a:rPr lang="en-US" dirty="0"/>
              <a:t> </a:t>
            </a:r>
            <a:r>
              <a:rPr lang="en-US" dirty="0" err="1"/>
              <a:t>olmayabiliyor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4457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60510-59B6-8D45-B7FE-EDDEAB314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İki</a:t>
            </a:r>
            <a:r>
              <a:rPr lang="en-US" dirty="0"/>
              <a:t> </a:t>
            </a:r>
            <a:r>
              <a:rPr lang="en-US" dirty="0" err="1"/>
              <a:t>alıntı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2FF9A-934E-BB4E-B7ED-5CD1DE5E8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Bill Gates: </a:t>
            </a:r>
            <a:r>
              <a:rPr lang="en-US" dirty="0" err="1"/>
              <a:t>Geleceğin</a:t>
            </a:r>
            <a:r>
              <a:rPr lang="en-US" dirty="0"/>
              <a:t> </a:t>
            </a:r>
            <a:r>
              <a:rPr lang="en-US" dirty="0" err="1"/>
              <a:t>okulu</a:t>
            </a:r>
            <a:r>
              <a:rPr lang="en-US" dirty="0"/>
              <a:t> </a:t>
            </a:r>
            <a:r>
              <a:rPr lang="en-US" dirty="0" err="1"/>
              <a:t>kağıda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kaleme</a:t>
            </a:r>
            <a:r>
              <a:rPr lang="en-US" dirty="0"/>
              <a:t> </a:t>
            </a:r>
            <a:r>
              <a:rPr lang="en-US" dirty="0" err="1"/>
              <a:t>dayanmayacak</a:t>
            </a:r>
            <a:r>
              <a:rPr lang="en-US" dirty="0"/>
              <a:t>. Bunun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b="1" dirty="0" err="1"/>
              <a:t>işbirliği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internet </a:t>
            </a:r>
            <a:r>
              <a:rPr lang="en-US" dirty="0" err="1"/>
              <a:t>tabanlı</a:t>
            </a:r>
            <a:r>
              <a:rPr lang="en-US" dirty="0"/>
              <a:t> </a:t>
            </a:r>
            <a:r>
              <a:rPr lang="en-US" dirty="0" err="1"/>
              <a:t>programlara</a:t>
            </a:r>
            <a:r>
              <a:rPr lang="en-US" dirty="0"/>
              <a:t> </a:t>
            </a:r>
            <a:r>
              <a:rPr lang="en-US" dirty="0" err="1"/>
              <a:t>dayanacak</a:t>
            </a:r>
            <a:r>
              <a:rPr lang="en-US" dirty="0"/>
              <a:t>.</a:t>
            </a:r>
          </a:p>
          <a:p>
            <a:pPr marL="914400" lvl="2" indent="0">
              <a:buNone/>
            </a:pPr>
            <a:endParaRPr lang="en-US" dirty="0"/>
          </a:p>
          <a:p>
            <a:pPr marL="400050" indent="-285750"/>
            <a:r>
              <a:rPr lang="en-US" dirty="0"/>
              <a:t>Vandergriff (2016): </a:t>
            </a:r>
            <a:r>
              <a:rPr lang="en-US" b="1" dirty="0" err="1"/>
              <a:t>Kiminle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b="1" dirty="0" err="1"/>
              <a:t>nasıl</a:t>
            </a:r>
            <a:r>
              <a:rPr lang="en-US" dirty="0"/>
              <a:t> </a:t>
            </a:r>
            <a:r>
              <a:rPr lang="en-US" dirty="0" err="1"/>
              <a:t>iletişim</a:t>
            </a:r>
            <a:r>
              <a:rPr lang="en-US" dirty="0"/>
              <a:t> </a:t>
            </a:r>
            <a:r>
              <a:rPr lang="en-US" dirty="0" err="1"/>
              <a:t>kurduğumuz</a:t>
            </a:r>
            <a:r>
              <a:rPr lang="en-US" dirty="0"/>
              <a:t> </a:t>
            </a:r>
            <a:r>
              <a:rPr lang="en-US" dirty="0" err="1"/>
              <a:t>iletişimin</a:t>
            </a:r>
            <a:r>
              <a:rPr lang="en-US" dirty="0"/>
              <a:t> </a:t>
            </a:r>
            <a:r>
              <a:rPr lang="en-US" dirty="0" err="1"/>
              <a:t>tabiatını</a:t>
            </a:r>
            <a:r>
              <a:rPr lang="en-US" dirty="0"/>
              <a:t> </a:t>
            </a:r>
            <a:r>
              <a:rPr lang="en-US" dirty="0" err="1"/>
              <a:t>etkiler</a:t>
            </a:r>
            <a:r>
              <a:rPr lang="en-US" dirty="0"/>
              <a:t>. </a:t>
            </a:r>
            <a:r>
              <a:rPr lang="en-US" dirty="0" err="1"/>
              <a:t>Mesajın</a:t>
            </a:r>
            <a:r>
              <a:rPr lang="en-US" dirty="0"/>
              <a:t> </a:t>
            </a:r>
            <a:r>
              <a:rPr lang="en-US" dirty="0" err="1"/>
              <a:t>cümle</a:t>
            </a:r>
            <a:r>
              <a:rPr lang="en-US" dirty="0"/>
              <a:t> </a:t>
            </a:r>
            <a:r>
              <a:rPr lang="en-US" dirty="0" err="1"/>
              <a:t>cümle</a:t>
            </a:r>
            <a:r>
              <a:rPr lang="en-US" dirty="0"/>
              <a:t> mi </a:t>
            </a:r>
            <a:r>
              <a:rPr lang="en-US" dirty="0" err="1"/>
              <a:t>paragraf</a:t>
            </a:r>
            <a:r>
              <a:rPr lang="en-US" dirty="0"/>
              <a:t> </a:t>
            </a:r>
            <a:r>
              <a:rPr lang="en-US" dirty="0" err="1"/>
              <a:t>paragraf</a:t>
            </a:r>
            <a:r>
              <a:rPr lang="en-US" dirty="0"/>
              <a:t> </a:t>
            </a:r>
            <a:r>
              <a:rPr lang="en-US" dirty="0" err="1"/>
              <a:t>mı</a:t>
            </a:r>
            <a:r>
              <a:rPr lang="en-US" dirty="0"/>
              <a:t> </a:t>
            </a:r>
            <a:r>
              <a:rPr lang="en-US" dirty="0" err="1"/>
              <a:t>kurulduğu</a:t>
            </a:r>
            <a:r>
              <a:rPr lang="en-US" dirty="0"/>
              <a:t>, </a:t>
            </a:r>
            <a:r>
              <a:rPr lang="en-US" dirty="0" err="1"/>
              <a:t>katılımcıların</a:t>
            </a:r>
            <a:r>
              <a:rPr lang="en-US" dirty="0"/>
              <a:t> </a:t>
            </a:r>
            <a:r>
              <a:rPr lang="en-US" dirty="0" err="1"/>
              <a:t>araya</a:t>
            </a:r>
            <a:r>
              <a:rPr lang="en-US" dirty="0"/>
              <a:t> </a:t>
            </a:r>
            <a:r>
              <a:rPr lang="en-US" dirty="0" err="1"/>
              <a:t>girip</a:t>
            </a:r>
            <a:r>
              <a:rPr lang="en-US" dirty="0"/>
              <a:t> </a:t>
            </a:r>
            <a:r>
              <a:rPr lang="en-US" dirty="0" err="1"/>
              <a:t>giremediği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faktörler</a:t>
            </a:r>
            <a:r>
              <a:rPr lang="en-US" dirty="0"/>
              <a:t> </a:t>
            </a:r>
            <a:r>
              <a:rPr lang="en-US" dirty="0" err="1"/>
              <a:t>iletişimin</a:t>
            </a:r>
            <a:r>
              <a:rPr lang="en-US" dirty="0"/>
              <a:t> </a:t>
            </a:r>
            <a:r>
              <a:rPr lang="en-US" dirty="0" err="1"/>
              <a:t>türünü</a:t>
            </a:r>
            <a:r>
              <a:rPr lang="en-US" dirty="0"/>
              <a:t> de </a:t>
            </a:r>
            <a:r>
              <a:rPr lang="en-US" dirty="0" err="1"/>
              <a:t>değiştirir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4825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2C3DE-0BD3-DA4C-BC9A-24F2475C9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Geleneksel</a:t>
            </a:r>
            <a:r>
              <a:rPr lang="en-US" dirty="0"/>
              <a:t> </a:t>
            </a:r>
            <a:r>
              <a:rPr lang="en-US" dirty="0" err="1"/>
              <a:t>becerilerimiz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E1032-C859-FC4F-B2C4-5F303C87C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Dil</a:t>
            </a:r>
            <a:r>
              <a:rPr lang="en-US" dirty="0"/>
              <a:t> </a:t>
            </a:r>
            <a:r>
              <a:rPr lang="en-US" dirty="0" err="1"/>
              <a:t>eğitimi</a:t>
            </a:r>
            <a:r>
              <a:rPr lang="en-US" dirty="0"/>
              <a:t> ilk </a:t>
            </a:r>
            <a:r>
              <a:rPr lang="en-US" dirty="0" err="1"/>
              <a:t>kez</a:t>
            </a:r>
            <a:r>
              <a:rPr lang="en-US" dirty="0"/>
              <a:t> Marcel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b="1" dirty="0"/>
              <a:t>1820 </a:t>
            </a:r>
            <a:r>
              <a:rPr lang="en-US" b="1" dirty="0" err="1"/>
              <a:t>yılında</a:t>
            </a:r>
            <a:r>
              <a:rPr lang="en-US" dirty="0"/>
              <a:t> </a:t>
            </a:r>
            <a:r>
              <a:rPr lang="en-US" dirty="0" err="1"/>
              <a:t>dinleme</a:t>
            </a:r>
            <a:r>
              <a:rPr lang="en-US" dirty="0"/>
              <a:t>, </a:t>
            </a:r>
            <a:r>
              <a:rPr lang="en-US" dirty="0" err="1"/>
              <a:t>konuşma</a:t>
            </a:r>
            <a:r>
              <a:rPr lang="en-US" dirty="0"/>
              <a:t>, </a:t>
            </a:r>
            <a:r>
              <a:rPr lang="en-US" dirty="0" err="1"/>
              <a:t>okuma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yazma</a:t>
            </a:r>
            <a:r>
              <a:rPr lang="en-US" dirty="0"/>
              <a:t> </a:t>
            </a:r>
            <a:r>
              <a:rPr lang="en-US" dirty="0" err="1"/>
              <a:t>olmak</a:t>
            </a:r>
            <a:r>
              <a:rPr lang="en-US" dirty="0"/>
              <a:t> </a:t>
            </a:r>
            <a:r>
              <a:rPr lang="en-US" dirty="0" err="1"/>
              <a:t>üzere</a:t>
            </a:r>
            <a:r>
              <a:rPr lang="en-US" dirty="0"/>
              <a:t> </a:t>
            </a:r>
            <a:r>
              <a:rPr lang="en-US" dirty="0" err="1"/>
              <a:t>dört</a:t>
            </a:r>
            <a:r>
              <a:rPr lang="en-US" dirty="0"/>
              <a:t>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beceri</a:t>
            </a:r>
            <a:r>
              <a:rPr lang="en-US" dirty="0"/>
              <a:t> </a:t>
            </a:r>
            <a:r>
              <a:rPr lang="en-US" dirty="0" err="1"/>
              <a:t>alanına</a:t>
            </a:r>
            <a:r>
              <a:rPr lang="en-US" dirty="0"/>
              <a:t> </a:t>
            </a:r>
            <a:r>
              <a:rPr lang="en-US" dirty="0" err="1"/>
              <a:t>ayrılmıştır</a:t>
            </a:r>
            <a:r>
              <a:rPr lang="en-US" dirty="0"/>
              <a:t>. (Adamson, 2004; Smith, 2009’dan </a:t>
            </a:r>
            <a:r>
              <a:rPr lang="en-US" dirty="0" err="1"/>
              <a:t>aktaran</a:t>
            </a:r>
            <a:r>
              <a:rPr lang="en-US" dirty="0"/>
              <a:t> </a:t>
            </a:r>
            <a:r>
              <a:rPr lang="en-US" dirty="0" err="1"/>
              <a:t>Benzer</a:t>
            </a:r>
            <a:r>
              <a:rPr lang="en-US" dirty="0"/>
              <a:t>, 2019: 166).</a:t>
            </a:r>
          </a:p>
        </p:txBody>
      </p:sp>
    </p:spTree>
    <p:extLst>
      <p:ext uri="{BB962C8B-B14F-4D97-AF65-F5344CB8AC3E}">
        <p14:creationId xmlns:p14="http://schemas.microsoft.com/office/powerpoint/2010/main" val="295084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D6CB5-82FA-9A4F-8CE6-D7AB4C3A3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Geleneksel</a:t>
            </a:r>
            <a:r>
              <a:rPr lang="en-US" dirty="0"/>
              <a:t> </a:t>
            </a:r>
            <a:r>
              <a:rPr lang="en-US" dirty="0" err="1"/>
              <a:t>becerilere</a:t>
            </a:r>
            <a:r>
              <a:rPr lang="en-US" dirty="0"/>
              <a:t> </a:t>
            </a:r>
            <a:r>
              <a:rPr lang="en-US" dirty="0" err="1"/>
              <a:t>yöneltilen</a:t>
            </a:r>
            <a:r>
              <a:rPr lang="en-US" dirty="0"/>
              <a:t> </a:t>
            </a:r>
            <a:r>
              <a:rPr lang="en-US" dirty="0" err="1"/>
              <a:t>eleştiriler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EE740-5A9E-3B42-ADBE-B1E2919FCB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err="1"/>
              <a:t>Birbirinden</a:t>
            </a:r>
            <a:r>
              <a:rPr lang="en-US" dirty="0"/>
              <a:t> </a:t>
            </a:r>
            <a:r>
              <a:rPr lang="en-US" dirty="0" err="1"/>
              <a:t>bağımsız</a:t>
            </a:r>
            <a:r>
              <a:rPr lang="en-US" dirty="0"/>
              <a:t>. </a:t>
            </a:r>
            <a:r>
              <a:rPr lang="en-US" dirty="0" err="1"/>
              <a:t>Birbirini</a:t>
            </a:r>
            <a:r>
              <a:rPr lang="en-US" dirty="0"/>
              <a:t> </a:t>
            </a:r>
            <a:r>
              <a:rPr lang="en-US" dirty="0" err="1"/>
              <a:t>besleyemiyor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Dünyada</a:t>
            </a:r>
            <a:r>
              <a:rPr lang="en-US" dirty="0"/>
              <a:t> </a:t>
            </a:r>
            <a:r>
              <a:rPr lang="en-US" dirty="0" err="1"/>
              <a:t>iletişimde</a:t>
            </a:r>
            <a:r>
              <a:rPr lang="en-US" dirty="0"/>
              <a:t> </a:t>
            </a:r>
            <a:r>
              <a:rPr lang="en-US" dirty="0" err="1"/>
              <a:t>meydana</a:t>
            </a:r>
            <a:r>
              <a:rPr lang="en-US" dirty="0"/>
              <a:t>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/>
              <a:t>gelişmelerden</a:t>
            </a:r>
            <a:r>
              <a:rPr lang="en-US" dirty="0"/>
              <a:t> </a:t>
            </a:r>
            <a:r>
              <a:rPr lang="en-US" dirty="0" err="1"/>
              <a:t>kopuk</a:t>
            </a:r>
            <a:r>
              <a:rPr lang="en-US" dirty="0"/>
              <a:t>.  </a:t>
            </a:r>
          </a:p>
          <a:p>
            <a:pPr lvl="1"/>
            <a:r>
              <a:rPr lang="en-US" dirty="0" err="1"/>
              <a:t>Gerçek</a:t>
            </a:r>
            <a:r>
              <a:rPr lang="en-US" dirty="0"/>
              <a:t> </a:t>
            </a:r>
            <a:r>
              <a:rPr lang="en-US" dirty="0" err="1"/>
              <a:t>hayattan</a:t>
            </a:r>
            <a:r>
              <a:rPr lang="en-US" dirty="0"/>
              <a:t> </a:t>
            </a:r>
            <a:r>
              <a:rPr lang="en-US" dirty="0" err="1"/>
              <a:t>kopuk</a:t>
            </a:r>
            <a:r>
              <a:rPr lang="en-US" dirty="0"/>
              <a:t> </a:t>
            </a:r>
            <a:r>
              <a:rPr lang="en-US" dirty="0" err="1"/>
              <a:t>olabiliyor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İletişime</a:t>
            </a:r>
            <a:r>
              <a:rPr lang="en-US" dirty="0"/>
              <a:t> </a:t>
            </a:r>
            <a:r>
              <a:rPr lang="en-US" dirty="0" err="1"/>
              <a:t>vurgusu</a:t>
            </a:r>
            <a:r>
              <a:rPr lang="en-US" dirty="0"/>
              <a:t> </a:t>
            </a:r>
            <a:r>
              <a:rPr lang="en-US" dirty="0" err="1"/>
              <a:t>zayıf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2615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4D81C-3BA3-A24D-804C-3DD5F852B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Yabancı</a:t>
            </a:r>
            <a:r>
              <a:rPr lang="en-US" dirty="0"/>
              <a:t> Diller </a:t>
            </a:r>
            <a:r>
              <a:rPr lang="en-US" dirty="0" err="1"/>
              <a:t>için</a:t>
            </a:r>
            <a:r>
              <a:rPr lang="en-US" dirty="0"/>
              <a:t> 21. </a:t>
            </a:r>
            <a:r>
              <a:rPr lang="en-US" dirty="0" err="1"/>
              <a:t>Yüzyıl</a:t>
            </a:r>
            <a:r>
              <a:rPr lang="en-US" dirty="0"/>
              <a:t> </a:t>
            </a:r>
            <a:r>
              <a:rPr lang="en-US" dirty="0" err="1"/>
              <a:t>Becerileri</a:t>
            </a:r>
            <a:r>
              <a:rPr lang="en-US" dirty="0"/>
              <a:t> (ACTFL, 21</a:t>
            </a:r>
            <a:r>
              <a:rPr lang="en-US" baseline="30000" dirty="0"/>
              <a:t>st</a:t>
            </a:r>
            <a:r>
              <a:rPr lang="en-US" dirty="0"/>
              <a:t> Century Skills Map)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71520-5CD5-8E4E-BF52-A514D2BAF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err="1"/>
              <a:t>İletişim</a:t>
            </a:r>
            <a:endParaRPr lang="en-US" dirty="0"/>
          </a:p>
          <a:p>
            <a:pPr lvl="2"/>
            <a:r>
              <a:rPr lang="en-US" dirty="0" err="1"/>
              <a:t>Kişilerarası</a:t>
            </a:r>
            <a:endParaRPr lang="en-US" dirty="0"/>
          </a:p>
          <a:p>
            <a:pPr lvl="2"/>
            <a:r>
              <a:rPr lang="en-US" dirty="0" err="1"/>
              <a:t>Sunuma</a:t>
            </a:r>
            <a:r>
              <a:rPr lang="en-US" dirty="0"/>
              <a:t> </a:t>
            </a:r>
            <a:r>
              <a:rPr lang="en-US" dirty="0" err="1"/>
              <a:t>dayalı</a:t>
            </a:r>
            <a:endParaRPr lang="en-US" dirty="0"/>
          </a:p>
          <a:p>
            <a:pPr lvl="2"/>
            <a:r>
              <a:rPr lang="en-US" dirty="0" err="1"/>
              <a:t>Yoruma</a:t>
            </a:r>
            <a:r>
              <a:rPr lang="en-US" dirty="0"/>
              <a:t> </a:t>
            </a:r>
            <a:r>
              <a:rPr lang="en-US" dirty="0" err="1"/>
              <a:t>dayalı</a:t>
            </a:r>
            <a:endParaRPr lang="en-US" dirty="0"/>
          </a:p>
          <a:p>
            <a:pPr lvl="1"/>
            <a:r>
              <a:rPr lang="en-US" dirty="0" err="1"/>
              <a:t>Kültürler</a:t>
            </a:r>
            <a:endParaRPr lang="en-US" dirty="0"/>
          </a:p>
          <a:p>
            <a:pPr lvl="1"/>
            <a:r>
              <a:rPr lang="en-US" dirty="0" err="1"/>
              <a:t>Bağlantılar</a:t>
            </a:r>
            <a:endParaRPr lang="en-US" dirty="0"/>
          </a:p>
          <a:p>
            <a:pPr lvl="1"/>
            <a:r>
              <a:rPr lang="en-US" dirty="0" err="1"/>
              <a:t>Toplumlar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128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14CF9-0E92-BA42-9AE2-D142888DD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Kişilerarası</a:t>
            </a:r>
            <a:r>
              <a:rPr lang="en-US" dirty="0"/>
              <a:t> </a:t>
            </a:r>
            <a:r>
              <a:rPr lang="en-US" dirty="0" err="1"/>
              <a:t>İletişim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CB706-36FC-E346-89CA-B384B8356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Kişilerin</a:t>
            </a:r>
            <a:r>
              <a:rPr lang="en-US" dirty="0"/>
              <a:t> </a:t>
            </a:r>
            <a:r>
              <a:rPr lang="en-US" dirty="0" err="1"/>
              <a:t>birbilerini</a:t>
            </a:r>
            <a:r>
              <a:rPr lang="en-US" dirty="0"/>
              <a:t> </a:t>
            </a:r>
            <a:r>
              <a:rPr lang="en-US" dirty="0" err="1"/>
              <a:t>dinlemesini</a:t>
            </a:r>
            <a:r>
              <a:rPr lang="en-US" dirty="0"/>
              <a:t>, </a:t>
            </a:r>
            <a:r>
              <a:rPr lang="en-US" dirty="0" err="1"/>
              <a:t>dinlediğini</a:t>
            </a:r>
            <a:r>
              <a:rPr lang="en-US" dirty="0"/>
              <a:t> </a:t>
            </a:r>
            <a:r>
              <a:rPr lang="en-US" dirty="0" err="1"/>
              <a:t>anlayarak</a:t>
            </a:r>
            <a:r>
              <a:rPr lang="en-US" dirty="0"/>
              <a:t> </a:t>
            </a:r>
            <a:r>
              <a:rPr lang="en-US" dirty="0" err="1"/>
              <a:t>cevap</a:t>
            </a:r>
            <a:r>
              <a:rPr lang="en-US" dirty="0"/>
              <a:t> </a:t>
            </a:r>
            <a:r>
              <a:rPr lang="en-US" dirty="0" err="1"/>
              <a:t>vermesini</a:t>
            </a:r>
            <a:r>
              <a:rPr lang="en-US" dirty="0"/>
              <a:t> </a:t>
            </a:r>
            <a:r>
              <a:rPr lang="en-US" dirty="0" err="1"/>
              <a:t>gerektiren</a:t>
            </a:r>
            <a:r>
              <a:rPr lang="en-US" dirty="0"/>
              <a:t> </a:t>
            </a:r>
            <a:r>
              <a:rPr lang="en-US" dirty="0" err="1"/>
              <a:t>çift</a:t>
            </a:r>
            <a:r>
              <a:rPr lang="en-US" dirty="0"/>
              <a:t> </a:t>
            </a:r>
            <a:r>
              <a:rPr lang="en-US" dirty="0" err="1"/>
              <a:t>yönlü</a:t>
            </a:r>
            <a:r>
              <a:rPr lang="en-US" dirty="0"/>
              <a:t> </a:t>
            </a:r>
            <a:r>
              <a:rPr lang="en-US" dirty="0" err="1"/>
              <a:t>iletişimdir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Gerçek</a:t>
            </a:r>
            <a:r>
              <a:rPr lang="en-US" dirty="0"/>
              <a:t> </a:t>
            </a:r>
            <a:r>
              <a:rPr lang="en-US" dirty="0" err="1"/>
              <a:t>hayattan</a:t>
            </a:r>
            <a:r>
              <a:rPr lang="en-US" dirty="0"/>
              <a:t> </a:t>
            </a:r>
            <a:r>
              <a:rPr lang="en-US" dirty="0" err="1"/>
              <a:t>örnekler</a:t>
            </a:r>
            <a:r>
              <a:rPr lang="en-US" dirty="0"/>
              <a:t>: </a:t>
            </a:r>
          </a:p>
          <a:p>
            <a:pPr lvl="2"/>
            <a:r>
              <a:rPr lang="en-US" dirty="0" err="1"/>
              <a:t>Telefonda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yüzyüze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konuşmada</a:t>
            </a:r>
            <a:r>
              <a:rPr lang="en-US" dirty="0"/>
              <a:t> </a:t>
            </a:r>
            <a:r>
              <a:rPr lang="en-US" dirty="0" err="1"/>
              <a:t>birbirini</a:t>
            </a:r>
            <a:r>
              <a:rPr lang="en-US" dirty="0"/>
              <a:t> </a:t>
            </a:r>
            <a:r>
              <a:rPr lang="en-US" dirty="0" err="1"/>
              <a:t>dinleyen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konuşan</a:t>
            </a:r>
            <a:r>
              <a:rPr lang="en-US" dirty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insan</a:t>
            </a:r>
            <a:r>
              <a:rPr lang="en-US" dirty="0"/>
              <a:t>.</a:t>
            </a:r>
          </a:p>
          <a:p>
            <a:pPr lvl="2"/>
            <a:r>
              <a:rPr lang="en-US" dirty="0" err="1"/>
              <a:t>Whatsapp</a:t>
            </a:r>
            <a:r>
              <a:rPr lang="en-US" dirty="0"/>
              <a:t> </a:t>
            </a:r>
            <a:r>
              <a:rPr lang="en-US" dirty="0" err="1"/>
              <a:t>yazışmaları</a:t>
            </a:r>
            <a:endParaRPr lang="en-US" dirty="0"/>
          </a:p>
          <a:p>
            <a:pPr lvl="2"/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medyada</a:t>
            </a:r>
            <a:r>
              <a:rPr lang="en-US" dirty="0"/>
              <a:t> </a:t>
            </a:r>
            <a:r>
              <a:rPr lang="en-US" dirty="0" err="1"/>
              <a:t>yorum</a:t>
            </a:r>
            <a:r>
              <a:rPr lang="en-US" dirty="0"/>
              <a:t> </a:t>
            </a:r>
            <a:r>
              <a:rPr lang="en-US" dirty="0" err="1"/>
              <a:t>yazma</a:t>
            </a:r>
            <a:endParaRPr lang="en-US" dirty="0"/>
          </a:p>
          <a:p>
            <a:pPr lvl="2"/>
            <a:r>
              <a:rPr lang="en-US" dirty="0"/>
              <a:t>E-</a:t>
            </a:r>
            <a:r>
              <a:rPr lang="en-US" dirty="0" err="1"/>
              <a:t>posta</a:t>
            </a:r>
            <a:r>
              <a:rPr lang="en-US" dirty="0"/>
              <a:t> </a:t>
            </a:r>
            <a:r>
              <a:rPr lang="en-US" dirty="0" err="1"/>
              <a:t>yazma</a:t>
            </a:r>
            <a:r>
              <a:rPr lang="en-US" dirty="0"/>
              <a:t> (</a:t>
            </a:r>
            <a:r>
              <a:rPr lang="en-US" dirty="0" err="1"/>
              <a:t>Hızlı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kısa</a:t>
            </a:r>
            <a:r>
              <a:rPr lang="en-US" dirty="0"/>
              <a:t> </a:t>
            </a:r>
            <a:r>
              <a:rPr lang="en-US" dirty="0" err="1"/>
              <a:t>olanlar</a:t>
            </a:r>
            <a:r>
              <a:rPr lang="en-US" dirty="0"/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150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0BCC1-D5AE-0D4C-8FA8-D4304E4FB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Kişilerarası</a:t>
            </a:r>
            <a:r>
              <a:rPr lang="en-US" dirty="0"/>
              <a:t> </a:t>
            </a:r>
            <a:r>
              <a:rPr lang="en-US" dirty="0" err="1"/>
              <a:t>iletişim</a:t>
            </a:r>
            <a:r>
              <a:rPr lang="en-US" dirty="0"/>
              <a:t> </a:t>
            </a:r>
            <a:r>
              <a:rPr lang="en-US" dirty="0" err="1"/>
              <a:t>becerisini</a:t>
            </a:r>
            <a:r>
              <a:rPr lang="en-US" dirty="0"/>
              <a:t> </a:t>
            </a:r>
            <a:r>
              <a:rPr lang="en-US" dirty="0" err="1"/>
              <a:t>geliştirmek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etkinlik</a:t>
            </a:r>
            <a:r>
              <a:rPr lang="en-US" dirty="0"/>
              <a:t> </a:t>
            </a:r>
            <a:r>
              <a:rPr lang="en-US" dirty="0" err="1"/>
              <a:t>fikirleri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AFEFD-EF94-5748-BEB0-4A14B9327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Öğrenciler</a:t>
            </a:r>
            <a:r>
              <a:rPr lang="en-US" dirty="0"/>
              <a:t> </a:t>
            </a:r>
            <a:r>
              <a:rPr lang="en-US" dirty="0" err="1"/>
              <a:t>tıpkı</a:t>
            </a:r>
            <a:r>
              <a:rPr lang="en-US" dirty="0"/>
              <a:t> </a:t>
            </a:r>
            <a:r>
              <a:rPr lang="en-US" dirty="0" err="1"/>
              <a:t>gerçek</a:t>
            </a:r>
            <a:r>
              <a:rPr lang="en-US" dirty="0"/>
              <a:t> </a:t>
            </a:r>
            <a:r>
              <a:rPr lang="en-US" dirty="0" err="1"/>
              <a:t>hayatta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arkadaşlarıyla</a:t>
            </a:r>
            <a:r>
              <a:rPr lang="en-US" dirty="0"/>
              <a:t> </a:t>
            </a:r>
            <a:r>
              <a:rPr lang="en-US" dirty="0" err="1"/>
              <a:t>mesajlaşırlar</a:t>
            </a:r>
            <a:r>
              <a:rPr lang="en-US" dirty="0"/>
              <a:t> (</a:t>
            </a:r>
            <a:r>
              <a:rPr lang="en-US" dirty="0" err="1"/>
              <a:t>Whatsapp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herhangi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mesajlaşma</a:t>
            </a:r>
            <a:r>
              <a:rPr lang="en-US" dirty="0"/>
              <a:t> </a:t>
            </a:r>
            <a:r>
              <a:rPr lang="en-US" dirty="0" err="1"/>
              <a:t>uygulaması</a:t>
            </a:r>
            <a:r>
              <a:rPr lang="en-US" dirty="0"/>
              <a:t> </a:t>
            </a:r>
            <a:r>
              <a:rPr lang="en-US" dirty="0" err="1"/>
              <a:t>üzerinden</a:t>
            </a:r>
            <a:r>
              <a:rPr lang="en-US" dirty="0"/>
              <a:t>)</a:t>
            </a:r>
          </a:p>
          <a:p>
            <a:r>
              <a:rPr lang="en-US" dirty="0" err="1"/>
              <a:t>Öğrenciler</a:t>
            </a:r>
            <a:r>
              <a:rPr lang="en-US" dirty="0"/>
              <a:t> Zoom/Skype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eşzamanlı</a:t>
            </a:r>
            <a:r>
              <a:rPr lang="en-US" dirty="0"/>
              <a:t> </a:t>
            </a:r>
            <a:r>
              <a:rPr lang="en-US" dirty="0" err="1"/>
              <a:t>uygulamalar</a:t>
            </a:r>
            <a:r>
              <a:rPr lang="en-US" dirty="0"/>
              <a:t> </a:t>
            </a:r>
            <a:r>
              <a:rPr lang="en-US" dirty="0" err="1"/>
              <a:t>üzerinden</a:t>
            </a:r>
            <a:r>
              <a:rPr lang="en-US" dirty="0"/>
              <a:t> </a:t>
            </a:r>
            <a:r>
              <a:rPr lang="en-US" dirty="0" err="1"/>
              <a:t>uzaktan</a:t>
            </a:r>
            <a:r>
              <a:rPr lang="en-US" dirty="0"/>
              <a:t> </a:t>
            </a:r>
            <a:r>
              <a:rPr lang="en-US" dirty="0" err="1"/>
              <a:t>görüşmeler</a:t>
            </a:r>
            <a:r>
              <a:rPr lang="en-US" dirty="0"/>
              <a:t> </a:t>
            </a:r>
            <a:r>
              <a:rPr lang="en-US" dirty="0" err="1"/>
              <a:t>gerçekleştirirler</a:t>
            </a:r>
            <a:r>
              <a:rPr lang="en-US" dirty="0"/>
              <a:t>.</a:t>
            </a:r>
          </a:p>
          <a:p>
            <a:r>
              <a:rPr lang="en-US" dirty="0" err="1"/>
              <a:t>Öğrenciler</a:t>
            </a:r>
            <a:r>
              <a:rPr lang="en-US" dirty="0"/>
              <a:t> </a:t>
            </a:r>
            <a:r>
              <a:rPr lang="en-US" dirty="0" err="1"/>
              <a:t>öğretmenin</a:t>
            </a:r>
            <a:r>
              <a:rPr lang="en-US" dirty="0"/>
              <a:t>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medyada</a:t>
            </a:r>
            <a:r>
              <a:rPr lang="en-US" dirty="0"/>
              <a:t> </a:t>
            </a:r>
            <a:r>
              <a:rPr lang="en-US" dirty="0" err="1"/>
              <a:t>başlattığı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tartışmaya</a:t>
            </a:r>
            <a:r>
              <a:rPr lang="en-US" dirty="0"/>
              <a:t> </a:t>
            </a:r>
            <a:r>
              <a:rPr lang="en-US" dirty="0" err="1"/>
              <a:t>yorum</a:t>
            </a:r>
            <a:r>
              <a:rPr lang="en-US" dirty="0"/>
              <a:t> </a:t>
            </a:r>
            <a:r>
              <a:rPr lang="en-US" dirty="0" err="1"/>
              <a:t>yazarak</a:t>
            </a:r>
            <a:r>
              <a:rPr lang="en-US" dirty="0"/>
              <a:t> </a:t>
            </a:r>
            <a:r>
              <a:rPr lang="en-US" dirty="0" err="1"/>
              <a:t>katılırlar</a:t>
            </a:r>
            <a:r>
              <a:rPr lang="en-US" dirty="0"/>
              <a:t> (Bu </a:t>
            </a:r>
            <a:r>
              <a:rPr lang="en-US" dirty="0" err="1"/>
              <a:t>tartışmalar</a:t>
            </a:r>
            <a:r>
              <a:rPr lang="en-US" dirty="0"/>
              <a:t> </a:t>
            </a:r>
            <a:r>
              <a:rPr lang="en-US" dirty="0" err="1"/>
              <a:t>varsa</a:t>
            </a:r>
            <a:r>
              <a:rPr lang="en-US" dirty="0"/>
              <a:t> </a:t>
            </a:r>
            <a:r>
              <a:rPr lang="en-US" dirty="0" err="1"/>
              <a:t>öğrenme</a:t>
            </a:r>
            <a:r>
              <a:rPr lang="en-US" dirty="0"/>
              <a:t> </a:t>
            </a:r>
            <a:r>
              <a:rPr lang="en-US" dirty="0" err="1"/>
              <a:t>yönetim</a:t>
            </a:r>
            <a:r>
              <a:rPr lang="en-US" dirty="0"/>
              <a:t> </a:t>
            </a:r>
            <a:r>
              <a:rPr lang="en-US" dirty="0" err="1"/>
              <a:t>sistemleri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Perusall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uygulamalar</a:t>
            </a:r>
            <a:r>
              <a:rPr lang="en-US" dirty="0"/>
              <a:t> </a:t>
            </a:r>
            <a:r>
              <a:rPr lang="en-US" dirty="0" err="1"/>
              <a:t>üzerinden</a:t>
            </a:r>
            <a:r>
              <a:rPr lang="en-US" dirty="0"/>
              <a:t> </a:t>
            </a:r>
            <a:r>
              <a:rPr lang="en-US" dirty="0" err="1"/>
              <a:t>yapılabilir</a:t>
            </a:r>
            <a:r>
              <a:rPr lang="en-US" dirty="0"/>
              <a:t>.).</a:t>
            </a:r>
          </a:p>
          <a:p>
            <a:r>
              <a:rPr lang="en-US" dirty="0" err="1"/>
              <a:t>Öğrenciler</a:t>
            </a:r>
            <a:r>
              <a:rPr lang="en-US" dirty="0"/>
              <a:t> </a:t>
            </a:r>
            <a:r>
              <a:rPr lang="en-US" dirty="0" err="1"/>
              <a:t>yurtdışında</a:t>
            </a:r>
            <a:r>
              <a:rPr lang="en-US" dirty="0"/>
              <a:t> </a:t>
            </a:r>
            <a:r>
              <a:rPr lang="en-US" dirty="0" err="1"/>
              <a:t>okuma</a:t>
            </a:r>
            <a:r>
              <a:rPr lang="en-US" dirty="0"/>
              <a:t> </a:t>
            </a:r>
            <a:r>
              <a:rPr lang="en-US" dirty="0" err="1"/>
              <a:t>imkânları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araştırma</a:t>
            </a:r>
            <a:r>
              <a:rPr lang="en-US" dirty="0"/>
              <a:t> </a:t>
            </a:r>
            <a:r>
              <a:rPr lang="en-US" dirty="0" err="1"/>
              <a:t>yaparlar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kendilerinden</a:t>
            </a:r>
            <a:r>
              <a:rPr lang="en-US" dirty="0"/>
              <a:t> </a:t>
            </a:r>
            <a:r>
              <a:rPr lang="en-US" dirty="0" err="1"/>
              <a:t>önce</a:t>
            </a:r>
            <a:r>
              <a:rPr lang="en-US" dirty="0"/>
              <a:t> </a:t>
            </a:r>
            <a:r>
              <a:rPr lang="en-US" dirty="0" err="1"/>
              <a:t>yurtdışında</a:t>
            </a:r>
            <a:r>
              <a:rPr lang="en-US" dirty="0"/>
              <a:t> </a:t>
            </a:r>
            <a:r>
              <a:rPr lang="en-US" dirty="0" err="1"/>
              <a:t>okumuş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birisini</a:t>
            </a:r>
            <a:r>
              <a:rPr lang="en-US" dirty="0"/>
              <a:t> </a:t>
            </a:r>
            <a:r>
              <a:rPr lang="en-US" dirty="0" err="1"/>
              <a:t>sınıfa</a:t>
            </a:r>
            <a:r>
              <a:rPr lang="en-US" dirty="0"/>
              <a:t> </a:t>
            </a:r>
            <a:r>
              <a:rPr lang="en-US" dirty="0" err="1"/>
              <a:t>davet</a:t>
            </a:r>
            <a:r>
              <a:rPr lang="en-US" dirty="0"/>
              <a:t> </a:t>
            </a:r>
            <a:r>
              <a:rPr lang="en-US" dirty="0" err="1"/>
              <a:t>ederek</a:t>
            </a:r>
            <a:r>
              <a:rPr lang="en-US" dirty="0"/>
              <a:t> </a:t>
            </a:r>
            <a:r>
              <a:rPr lang="en-US" dirty="0" err="1"/>
              <a:t>onunla</a:t>
            </a:r>
            <a:r>
              <a:rPr lang="en-US" dirty="0"/>
              <a:t> </a:t>
            </a:r>
            <a:r>
              <a:rPr lang="en-US" dirty="0" err="1"/>
              <a:t>sohbet</a:t>
            </a:r>
            <a:r>
              <a:rPr lang="en-US" dirty="0"/>
              <a:t> </a:t>
            </a:r>
            <a:r>
              <a:rPr lang="en-US" dirty="0" err="1"/>
              <a:t>ederler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386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1A44C337-3893-4B29-A265-B1329150B6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1E0B358-1267-4844-8B3D-B7A279B417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36169" y="228600"/>
            <a:ext cx="2851523" cy="6638625"/>
            <a:chOff x="2487613" y="285750"/>
            <a:chExt cx="2428875" cy="5654676"/>
          </a:xfrm>
        </p:grpSpPr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B24AA06A-F1A5-4BB3-9486-9AE7A53B3F2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BDF97590-C600-44CB-9303-4A3679F516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A9BBE156-3FFA-4DC4-8468-35BD28DDC6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F7960DE5-3810-4B1E-B1E2-3BAFEA91ED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359E957C-CE11-446F-8AA7-B3E98390B8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A3E9FE34-CA9E-4443-BEBF-D1B9A1C6C24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4F39D814-8A48-4509-BDEB-826F106591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8C6D08C0-8C49-4B87-9CF4-A1F08714FA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308C612B-4C0D-4863-B9CD-F86ABAA1B2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600B1EC8-1B55-4390-A183-C33B5E2273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1790A225-91E1-4BE5-A801-5F1E32721C5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DFFC46A2-6BBF-47FD-BC17-5EE1DF7CB90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F44CA9C-80E8-44E1-A79C-D6EBFC73BC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77117" y="-786"/>
            <a:ext cx="2356675" cy="6854040"/>
            <a:chOff x="6627813" y="194833"/>
            <a:chExt cx="1952625" cy="5678918"/>
          </a:xfrm>
        </p:grpSpPr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id="{8CB9417F-98D9-4998-B00B-A5932E4C7D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id="{FA79AA3D-583E-4A1E-AF7E-CBD980F596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D80C9F17-A6B2-4A12-BC77-F84264A669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id="{949C9A53-ED97-44CE-BDD5-ED24892116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id="{0F9FDAE7-225B-4072-8907-6EAA061744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2">
              <a:extLst>
                <a:ext uri="{FF2B5EF4-FFF2-40B4-BE49-F238E27FC236}">
                  <a16:creationId xmlns:a16="http://schemas.microsoft.com/office/drawing/2014/main" id="{9D49818B-8EA3-4B41-9783-EFE0C618C3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9" name="Freeform 33">
              <a:extLst>
                <a:ext uri="{FF2B5EF4-FFF2-40B4-BE49-F238E27FC236}">
                  <a16:creationId xmlns:a16="http://schemas.microsoft.com/office/drawing/2014/main" id="{01903E65-D822-4457-B0A5-2F41682241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0" name="Freeform 34">
              <a:extLst>
                <a:ext uri="{FF2B5EF4-FFF2-40B4-BE49-F238E27FC236}">
                  <a16:creationId xmlns:a16="http://schemas.microsoft.com/office/drawing/2014/main" id="{A5CF9DAB-75BF-43D9-B1E7-817D1FAA00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1" name="Freeform 35">
              <a:extLst>
                <a:ext uri="{FF2B5EF4-FFF2-40B4-BE49-F238E27FC236}">
                  <a16:creationId xmlns:a16="http://schemas.microsoft.com/office/drawing/2014/main" id="{BB22916D-4BCF-4A4C-8714-A2564D34C36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2" name="Freeform 36">
              <a:extLst>
                <a:ext uri="{FF2B5EF4-FFF2-40B4-BE49-F238E27FC236}">
                  <a16:creationId xmlns:a16="http://schemas.microsoft.com/office/drawing/2014/main" id="{4CD9F734-569E-44E7-BD53-6214E0F18C8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3" name="Freeform 37">
              <a:extLst>
                <a:ext uri="{FF2B5EF4-FFF2-40B4-BE49-F238E27FC236}">
                  <a16:creationId xmlns:a16="http://schemas.microsoft.com/office/drawing/2014/main" id="{7A5DAACB-2F42-40C8-BF6A-75B79299F90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4" name="Freeform 38">
              <a:extLst>
                <a:ext uri="{FF2B5EF4-FFF2-40B4-BE49-F238E27FC236}">
                  <a16:creationId xmlns:a16="http://schemas.microsoft.com/office/drawing/2014/main" id="{AD78E0F9-8568-4672-A22F-4ED5B1A96F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9977948-8AD2-3F4D-BD2A-A89D8D6F7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3096" y="624110"/>
            <a:ext cx="5021516" cy="1280890"/>
          </a:xfrm>
        </p:spPr>
        <p:txBody>
          <a:bodyPr>
            <a:normAutofit/>
          </a:bodyPr>
          <a:lstStyle/>
          <a:p>
            <a:r>
              <a:rPr lang="en-US" dirty="0" err="1"/>
              <a:t>Örnek</a:t>
            </a:r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A5CD610-ED7C-4CED-A9A1-174432C88A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8" name="Freeform 11">
            <a:extLst>
              <a:ext uri="{FF2B5EF4-FFF2-40B4-BE49-F238E27FC236}">
                <a16:creationId xmlns:a16="http://schemas.microsoft.com/office/drawing/2014/main" id="{0C4379BF-8C7A-480A-BC36-DA55D92A93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9" name="Content Placeholder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46782FB6-F3BC-F24F-8040-C2CD04D6D2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1543"/>
          <a:stretch/>
        </p:blipFill>
        <p:spPr>
          <a:xfrm>
            <a:off x="10504" y="-11356"/>
            <a:ext cx="4671091" cy="68580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45D74B1D-2DF7-49E1-82A8-A3404460A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8191" y="2133600"/>
            <a:ext cx="5066419" cy="3777622"/>
          </a:xfrm>
        </p:spPr>
        <p:txBody>
          <a:bodyPr>
            <a:normAutofit/>
          </a:bodyPr>
          <a:lstStyle/>
          <a:p>
            <a:r>
              <a:rPr lang="en-US" dirty="0" err="1"/>
              <a:t>Kısa</a:t>
            </a:r>
            <a:r>
              <a:rPr lang="en-US" dirty="0"/>
              <a:t> </a:t>
            </a:r>
            <a:r>
              <a:rPr lang="en-US" dirty="0" err="1"/>
              <a:t>ifadeler</a:t>
            </a:r>
            <a:endParaRPr lang="en-US" dirty="0"/>
          </a:p>
          <a:p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basit</a:t>
            </a:r>
            <a:r>
              <a:rPr lang="en-US" dirty="0"/>
              <a:t> </a:t>
            </a:r>
            <a:r>
              <a:rPr lang="en-US" dirty="0" err="1"/>
              <a:t>gramer</a:t>
            </a:r>
            <a:endParaRPr lang="en-US" dirty="0"/>
          </a:p>
          <a:p>
            <a:r>
              <a:rPr lang="en-US" dirty="0" err="1"/>
              <a:t>Diyaloğu</a:t>
            </a:r>
            <a:r>
              <a:rPr lang="en-US" dirty="0"/>
              <a:t> </a:t>
            </a:r>
            <a:r>
              <a:rPr lang="en-US" dirty="0" err="1"/>
              <a:t>sürdürme</a:t>
            </a:r>
            <a:r>
              <a:rPr lang="en-US" dirty="0"/>
              <a:t> </a:t>
            </a:r>
            <a:r>
              <a:rPr lang="en-US" dirty="0" err="1"/>
              <a:t>stratejileri</a:t>
            </a:r>
            <a:endParaRPr lang="en-US" dirty="0"/>
          </a:p>
          <a:p>
            <a:r>
              <a:rPr lang="en-US" dirty="0"/>
              <a:t>“Sen ne </a:t>
            </a:r>
            <a:r>
              <a:rPr lang="en-US" dirty="0" err="1"/>
              <a:t>yapıyorsun</a:t>
            </a:r>
            <a:r>
              <a:rPr lang="en-US" dirty="0"/>
              <a:t>?”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kişilerarası</a:t>
            </a:r>
            <a:r>
              <a:rPr lang="en-US" dirty="0"/>
              <a:t> </a:t>
            </a:r>
            <a:r>
              <a:rPr lang="en-US" dirty="0" err="1"/>
              <a:t>iletişimde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çıkan</a:t>
            </a:r>
            <a:r>
              <a:rPr lang="en-US" dirty="0"/>
              <a:t> </a:t>
            </a:r>
            <a:r>
              <a:rPr lang="en-US" dirty="0" err="1"/>
              <a:t>vurguları</a:t>
            </a:r>
            <a:r>
              <a:rPr lang="en-US" dirty="0"/>
              <a:t> </a:t>
            </a:r>
            <a:r>
              <a:rPr lang="en-US" dirty="0" err="1"/>
              <a:t>kullanmayı</a:t>
            </a:r>
            <a:r>
              <a:rPr lang="en-US" dirty="0"/>
              <a:t> </a:t>
            </a:r>
            <a:r>
              <a:rPr lang="en-US" dirty="0" err="1"/>
              <a:t>öğrenme</a:t>
            </a:r>
            <a:r>
              <a:rPr lang="en-US" dirty="0"/>
              <a:t>.</a:t>
            </a:r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3657B8A-371A-8741-85E1-635BBFB42709}"/>
                  </a:ext>
                </a:extLst>
              </p14:cNvPr>
              <p14:cNvContentPartPr/>
              <p14:nvPr/>
            </p14:nvContentPartPr>
            <p14:xfrm>
              <a:off x="821380" y="212584"/>
              <a:ext cx="1616040" cy="424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3657B8A-371A-8741-85E1-635BBFB4270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67740" y="104584"/>
                <a:ext cx="1723680" cy="25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FFFAFFC-0D2D-3C45-A739-0EC60D1B7BEC}"/>
                  </a:ext>
                </a:extLst>
              </p14:cNvPr>
              <p14:cNvContentPartPr/>
              <p14:nvPr/>
            </p14:nvContentPartPr>
            <p14:xfrm>
              <a:off x="756940" y="223744"/>
              <a:ext cx="1719000" cy="597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FFFAFFC-0D2D-3C45-A739-0EC60D1B7BE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03300" y="115744"/>
                <a:ext cx="1826640" cy="27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EC68A980-D173-2B45-94E5-0F9371A553CA}"/>
                  </a:ext>
                </a:extLst>
              </p14:cNvPr>
              <p14:cNvContentPartPr/>
              <p14:nvPr/>
            </p14:nvContentPartPr>
            <p14:xfrm>
              <a:off x="831460" y="280984"/>
              <a:ext cx="1676520" cy="547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EC68A980-D173-2B45-94E5-0F9371A553CA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77820" y="172984"/>
                <a:ext cx="1784160" cy="270360"/>
              </a:xfrm>
              <a:prstGeom prst="rect">
                <a:avLst/>
              </a:prstGeom>
            </p:spPr>
          </p:pic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ACC67970-0598-EF41-9BA2-7D83163EBF2B}"/>
              </a:ext>
            </a:extLst>
          </p:cNvPr>
          <p:cNvGrpSpPr/>
          <p:nvPr/>
        </p:nvGrpSpPr>
        <p:grpSpPr>
          <a:xfrm>
            <a:off x="848380" y="109264"/>
            <a:ext cx="1650600" cy="217080"/>
            <a:chOff x="848380" y="109264"/>
            <a:chExt cx="1650600" cy="217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3BB543C7-37DF-5B49-AFFA-D5877A48F34D}"/>
                    </a:ext>
                  </a:extLst>
                </p14:cNvPr>
                <p14:cNvContentPartPr/>
                <p14:nvPr/>
              </p14:nvContentPartPr>
              <p14:xfrm>
                <a:off x="848380" y="109264"/>
                <a:ext cx="1643400" cy="21708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3BB543C7-37DF-5B49-AFFA-D5877A48F34D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812380" y="73624"/>
                  <a:ext cx="1715040" cy="28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F1A71B38-9480-0746-B3DD-6CA18B14C232}"/>
                    </a:ext>
                  </a:extLst>
                </p14:cNvPr>
                <p14:cNvContentPartPr/>
                <p14:nvPr/>
              </p14:nvContentPartPr>
              <p14:xfrm>
                <a:off x="971500" y="126904"/>
                <a:ext cx="1527480" cy="5508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F1A71B38-9480-0746-B3DD-6CA18B14C232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935860" y="90904"/>
                  <a:ext cx="1599120" cy="1267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FCBDC37A-7B84-AA45-8083-025FE1C83438}"/>
                  </a:ext>
                </a:extLst>
              </p14:cNvPr>
              <p14:cNvContentPartPr/>
              <p14:nvPr/>
            </p14:nvContentPartPr>
            <p14:xfrm>
              <a:off x="989140" y="323464"/>
              <a:ext cx="1434600" cy="3024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FCBDC37A-7B84-AA45-8083-025FE1C83438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953140" y="287464"/>
                <a:ext cx="1506240" cy="10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777CDA47-581D-DA41-822B-A6E3CAFD055C}"/>
                  </a:ext>
                </a:extLst>
              </p14:cNvPr>
              <p14:cNvContentPartPr/>
              <p14:nvPr/>
            </p14:nvContentPartPr>
            <p14:xfrm>
              <a:off x="58540" y="617224"/>
              <a:ext cx="759960" cy="324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777CDA47-581D-DA41-822B-A6E3CAFD055C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2540" y="581584"/>
                <a:ext cx="831600" cy="7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117B2FF3-06E0-764F-8AFB-73CF2C54E5B9}"/>
                  </a:ext>
                </a:extLst>
              </p14:cNvPr>
              <p14:cNvContentPartPr/>
              <p14:nvPr/>
            </p14:nvContentPartPr>
            <p14:xfrm>
              <a:off x="151060" y="1860664"/>
              <a:ext cx="638280" cy="3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117B2FF3-06E0-764F-8AFB-73CF2C54E5B9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15420" y="1824664"/>
                <a:ext cx="70992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B8D60AD4-AE50-434E-A0D4-C83E17CA29F2}"/>
                  </a:ext>
                </a:extLst>
              </p14:cNvPr>
              <p14:cNvContentPartPr/>
              <p14:nvPr/>
            </p14:nvContentPartPr>
            <p14:xfrm>
              <a:off x="133060" y="4086544"/>
              <a:ext cx="555480" cy="3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B8D60AD4-AE50-434E-A0D4-C83E17CA29F2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7420" y="4050544"/>
                <a:ext cx="627120" cy="72000"/>
              </a:xfrm>
              <a:prstGeom prst="rect">
                <a:avLst/>
              </a:prstGeom>
            </p:spPr>
          </p:pic>
        </mc:Fallback>
      </mc:AlternateContent>
      <p:grpSp>
        <p:nvGrpSpPr>
          <p:cNvPr id="45" name="Group 44">
            <a:extLst>
              <a:ext uri="{FF2B5EF4-FFF2-40B4-BE49-F238E27FC236}">
                <a16:creationId xmlns:a16="http://schemas.microsoft.com/office/drawing/2014/main" id="{C5987CB7-4C2A-A74A-8B5D-889DC4EBE29F}"/>
              </a:ext>
            </a:extLst>
          </p:cNvPr>
          <p:cNvGrpSpPr/>
          <p:nvPr/>
        </p:nvGrpSpPr>
        <p:grpSpPr>
          <a:xfrm>
            <a:off x="2433733" y="1497773"/>
            <a:ext cx="618840" cy="61920"/>
            <a:chOff x="2433733" y="1497773"/>
            <a:chExt cx="618840" cy="61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1E5ECD10-EF9E-3F4C-B594-ACDFFE038301}"/>
                    </a:ext>
                  </a:extLst>
                </p14:cNvPr>
                <p14:cNvContentPartPr/>
                <p14:nvPr/>
              </p14:nvContentPartPr>
              <p14:xfrm>
                <a:off x="2433733" y="1497773"/>
                <a:ext cx="609120" cy="1008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1E5ECD10-EF9E-3F4C-B594-ACDFFE038301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398093" y="1461773"/>
                  <a:ext cx="680760" cy="8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C02A1B3E-AC3C-F244-B4A3-B3F1662F9FF9}"/>
                    </a:ext>
                  </a:extLst>
                </p14:cNvPr>
                <p14:cNvContentPartPr/>
                <p14:nvPr/>
              </p14:nvContentPartPr>
              <p14:xfrm>
                <a:off x="2445253" y="1556453"/>
                <a:ext cx="607320" cy="324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C02A1B3E-AC3C-F244-B4A3-B3F1662F9FF9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409253" y="1520813"/>
                  <a:ext cx="678960" cy="748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863216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37F2E-6B75-294D-8E81-A4FBD290E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Sunuma</a:t>
            </a:r>
            <a:r>
              <a:rPr lang="en-US" dirty="0"/>
              <a:t> </a:t>
            </a:r>
            <a:r>
              <a:rPr lang="en-US" dirty="0" err="1"/>
              <a:t>dayalı</a:t>
            </a:r>
            <a:r>
              <a:rPr lang="en-US" dirty="0"/>
              <a:t> </a:t>
            </a:r>
            <a:r>
              <a:rPr lang="en-US" dirty="0" err="1"/>
              <a:t>iletişim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CA59C-982C-2F45-9DBD-97A85198A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Bir </a:t>
            </a:r>
            <a:r>
              <a:rPr lang="en-US" dirty="0" err="1"/>
              <a:t>kitle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hazırlanmış</a:t>
            </a:r>
            <a:r>
              <a:rPr lang="en-US" dirty="0"/>
              <a:t> </a:t>
            </a:r>
            <a:r>
              <a:rPr lang="en-US" dirty="0" err="1"/>
              <a:t>yazılı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sözlü</a:t>
            </a:r>
            <a:r>
              <a:rPr lang="en-US" dirty="0"/>
              <a:t> </a:t>
            </a:r>
            <a:r>
              <a:rPr lang="en-US" dirty="0" err="1"/>
              <a:t>bilginin</a:t>
            </a:r>
            <a:r>
              <a:rPr lang="en-US" dirty="0"/>
              <a:t> </a:t>
            </a:r>
            <a:r>
              <a:rPr lang="en-US" dirty="0" err="1"/>
              <a:t>sunulmasına</a:t>
            </a:r>
            <a:r>
              <a:rPr lang="en-US" dirty="0"/>
              <a:t> </a:t>
            </a:r>
            <a:r>
              <a:rPr lang="en-US" dirty="0" err="1"/>
              <a:t>dayanmaktadır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Gerçek</a:t>
            </a:r>
            <a:r>
              <a:rPr lang="en-US" dirty="0"/>
              <a:t> </a:t>
            </a:r>
            <a:r>
              <a:rPr lang="en-US" dirty="0" err="1"/>
              <a:t>hayattan</a:t>
            </a:r>
            <a:r>
              <a:rPr lang="en-US" dirty="0"/>
              <a:t> </a:t>
            </a:r>
            <a:r>
              <a:rPr lang="en-US" dirty="0" err="1"/>
              <a:t>örnekler</a:t>
            </a:r>
            <a:r>
              <a:rPr lang="en-US" dirty="0"/>
              <a:t>:</a:t>
            </a:r>
          </a:p>
          <a:p>
            <a:pPr lvl="2"/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paragraf</a:t>
            </a:r>
            <a:r>
              <a:rPr lang="en-US" dirty="0"/>
              <a:t> </a:t>
            </a:r>
            <a:r>
              <a:rPr lang="en-US" dirty="0" err="1"/>
              <a:t>ölçeğinde</a:t>
            </a:r>
            <a:r>
              <a:rPr lang="en-US" dirty="0"/>
              <a:t> </a:t>
            </a:r>
            <a:r>
              <a:rPr lang="en-US" dirty="0" err="1"/>
              <a:t>bütün</a:t>
            </a:r>
            <a:r>
              <a:rPr lang="en-US" dirty="0"/>
              <a:t> </a:t>
            </a:r>
            <a:r>
              <a:rPr lang="en-US" dirty="0" err="1"/>
              <a:t>konuşmalar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yazılar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E-</a:t>
            </a:r>
            <a:r>
              <a:rPr lang="en-US" dirty="0" err="1"/>
              <a:t>postalar</a:t>
            </a:r>
            <a:r>
              <a:rPr lang="en-US" dirty="0"/>
              <a:t> (</a:t>
            </a:r>
            <a:r>
              <a:rPr lang="en-US" dirty="0" err="1"/>
              <a:t>Uzun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geç</a:t>
            </a:r>
            <a:r>
              <a:rPr lang="en-US" dirty="0"/>
              <a:t> </a:t>
            </a:r>
            <a:r>
              <a:rPr lang="en-US" dirty="0" err="1"/>
              <a:t>cevaplananlar</a:t>
            </a:r>
            <a:r>
              <a:rPr lang="en-US" dirty="0"/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517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65D17-09B0-1146-A224-A7C6FD27F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Sunuma</a:t>
            </a:r>
            <a:r>
              <a:rPr lang="en-US" dirty="0"/>
              <a:t> </a:t>
            </a:r>
            <a:r>
              <a:rPr lang="en-US" dirty="0" err="1"/>
              <a:t>dayalı</a:t>
            </a:r>
            <a:r>
              <a:rPr lang="en-US" dirty="0"/>
              <a:t> </a:t>
            </a:r>
            <a:r>
              <a:rPr lang="en-US" dirty="0" err="1"/>
              <a:t>iletişim</a:t>
            </a:r>
            <a:r>
              <a:rPr lang="en-US" dirty="0"/>
              <a:t> </a:t>
            </a:r>
            <a:r>
              <a:rPr lang="en-US" dirty="0" err="1"/>
              <a:t>becerisini</a:t>
            </a:r>
            <a:r>
              <a:rPr lang="en-US" dirty="0"/>
              <a:t> </a:t>
            </a:r>
            <a:r>
              <a:rPr lang="en-US" dirty="0" err="1"/>
              <a:t>geliştirmek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etkinlik</a:t>
            </a:r>
            <a:r>
              <a:rPr lang="en-US" dirty="0"/>
              <a:t> </a:t>
            </a:r>
            <a:r>
              <a:rPr lang="en-US" dirty="0" err="1"/>
              <a:t>fikirleri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C5BC9-7D89-F045-8BB1-04CF0A4B8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Bir </a:t>
            </a:r>
            <a:r>
              <a:rPr lang="en-US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sınıf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sosyal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medya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hesabı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açılabilir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. </a:t>
            </a:r>
            <a:r>
              <a:rPr lang="en-US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Öğrenciler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orada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düzenli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olarak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ilgilerini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çeken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konularda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paylaşım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yaparlar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. </a:t>
            </a:r>
            <a:r>
              <a:rPr lang="en-US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Paylaşımlar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derste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sunulur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ve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tartışılır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. </a:t>
            </a:r>
            <a:r>
              <a:rPr lang="en-US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Ör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: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hlinkClick r:id="rId2"/>
              </a:rPr>
              <a:t>https://www.instagram.com/yaleturkce/</a:t>
            </a:r>
            <a:endParaRPr lang="en-US" dirty="0"/>
          </a:p>
          <a:p>
            <a:r>
              <a:rPr lang="en-US" dirty="0" err="1"/>
              <a:t>Öğrenciler</a:t>
            </a:r>
            <a:r>
              <a:rPr lang="en-US" dirty="0"/>
              <a:t> </a:t>
            </a:r>
            <a:r>
              <a:rPr lang="en-US" dirty="0" err="1"/>
              <a:t>düzenli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günlük</a:t>
            </a:r>
            <a:r>
              <a:rPr lang="en-US" dirty="0"/>
              <a:t> </a:t>
            </a:r>
            <a:r>
              <a:rPr lang="en-US" dirty="0" err="1"/>
              <a:t>tutarlar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günlüklerini</a:t>
            </a:r>
            <a:r>
              <a:rPr lang="en-US" dirty="0"/>
              <a:t> </a:t>
            </a:r>
            <a:r>
              <a:rPr lang="en-US" dirty="0" err="1"/>
              <a:t>anlatarak</a:t>
            </a:r>
            <a:r>
              <a:rPr lang="en-US" dirty="0"/>
              <a:t> </a:t>
            </a:r>
            <a:r>
              <a:rPr lang="en-US" dirty="0" err="1"/>
              <a:t>seslerini</a:t>
            </a:r>
            <a:r>
              <a:rPr lang="en-US" dirty="0"/>
              <a:t> </a:t>
            </a:r>
            <a:r>
              <a:rPr lang="en-US" dirty="0" err="1"/>
              <a:t>kaydederler</a:t>
            </a:r>
            <a:r>
              <a:rPr lang="en-US" dirty="0"/>
              <a:t>.</a:t>
            </a:r>
          </a:p>
          <a:p>
            <a:r>
              <a:rPr lang="en-US" dirty="0" err="1"/>
              <a:t>Öğrenciler</a:t>
            </a:r>
            <a:r>
              <a:rPr lang="en-US" dirty="0"/>
              <a:t> </a:t>
            </a:r>
            <a:r>
              <a:rPr lang="en-US" dirty="0" err="1"/>
              <a:t>aile</a:t>
            </a:r>
            <a:r>
              <a:rPr lang="en-US" dirty="0"/>
              <a:t> </a:t>
            </a:r>
            <a:r>
              <a:rPr lang="en-US" dirty="0" err="1"/>
              <a:t>üyeleri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mülakat</a:t>
            </a:r>
            <a:r>
              <a:rPr lang="en-US" dirty="0"/>
              <a:t> </a:t>
            </a:r>
            <a:r>
              <a:rPr lang="en-US" dirty="0" err="1"/>
              <a:t>yapar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onların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sevdikleri</a:t>
            </a:r>
            <a:r>
              <a:rPr lang="en-US" dirty="0"/>
              <a:t> </a:t>
            </a:r>
            <a:r>
              <a:rPr lang="en-US" dirty="0" err="1"/>
              <a:t>yemeklerin</a:t>
            </a:r>
            <a:r>
              <a:rPr lang="en-US" dirty="0"/>
              <a:t> </a:t>
            </a:r>
            <a:r>
              <a:rPr lang="en-US" dirty="0" err="1"/>
              <a:t>tariflerini</a:t>
            </a:r>
            <a:r>
              <a:rPr lang="en-US" dirty="0"/>
              <a:t> </a:t>
            </a:r>
            <a:r>
              <a:rPr lang="en-US" dirty="0" err="1"/>
              <a:t>alır</a:t>
            </a:r>
            <a:r>
              <a:rPr lang="en-US" dirty="0"/>
              <a:t>. </a:t>
            </a:r>
            <a:r>
              <a:rPr lang="en-US" dirty="0" err="1"/>
              <a:t>İçindekilerin</a:t>
            </a:r>
            <a:r>
              <a:rPr lang="en-US" dirty="0"/>
              <a:t> </a:t>
            </a:r>
            <a:r>
              <a:rPr lang="en-US" dirty="0" err="1"/>
              <a:t>listesini</a:t>
            </a:r>
            <a:r>
              <a:rPr lang="en-US" dirty="0"/>
              <a:t> </a:t>
            </a:r>
            <a:r>
              <a:rPr lang="en-US" dirty="0" err="1"/>
              <a:t>yapar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popular </a:t>
            </a:r>
            <a:r>
              <a:rPr lang="en-US" dirty="0" err="1"/>
              <a:t>yemek</a:t>
            </a:r>
            <a:r>
              <a:rPr lang="en-US" dirty="0"/>
              <a:t> </a:t>
            </a:r>
            <a:r>
              <a:rPr lang="en-US" dirty="0" err="1"/>
              <a:t>tariflerinden</a:t>
            </a:r>
            <a:r>
              <a:rPr lang="en-US" dirty="0"/>
              <a:t> </a:t>
            </a:r>
            <a:r>
              <a:rPr lang="en-US" dirty="0" err="1"/>
              <a:t>oluşan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broşür</a:t>
            </a:r>
            <a:r>
              <a:rPr lang="en-US" dirty="0"/>
              <a:t> </a:t>
            </a:r>
            <a:r>
              <a:rPr lang="en-US" dirty="0" err="1"/>
              <a:t>hazırlayabilir</a:t>
            </a:r>
            <a:r>
              <a:rPr lang="en-US" dirty="0"/>
              <a:t>.</a:t>
            </a:r>
          </a:p>
          <a:p>
            <a:r>
              <a:rPr lang="en-US" dirty="0" err="1"/>
              <a:t>Öğrenciler</a:t>
            </a:r>
            <a:r>
              <a:rPr lang="en-US" dirty="0"/>
              <a:t> </a:t>
            </a:r>
            <a:r>
              <a:rPr lang="en-US" dirty="0" err="1"/>
              <a:t>Türkiye’yi</a:t>
            </a:r>
            <a:r>
              <a:rPr lang="en-US" dirty="0"/>
              <a:t> </a:t>
            </a:r>
            <a:r>
              <a:rPr lang="en-US" dirty="0" err="1"/>
              <a:t>ziyaret</a:t>
            </a:r>
            <a:r>
              <a:rPr lang="en-US" dirty="0"/>
              <a:t> </a:t>
            </a:r>
            <a:r>
              <a:rPr lang="en-US" dirty="0" err="1"/>
              <a:t>edecek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grup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bilgilendirme</a:t>
            </a:r>
            <a:r>
              <a:rPr lang="en-US" dirty="0"/>
              <a:t> </a:t>
            </a:r>
            <a:r>
              <a:rPr lang="en-US" dirty="0" err="1"/>
              <a:t>afişi</a:t>
            </a:r>
            <a:r>
              <a:rPr lang="en-US" dirty="0"/>
              <a:t> </a:t>
            </a:r>
            <a:r>
              <a:rPr lang="en-US" dirty="0" err="1"/>
              <a:t>hazırlarlar</a:t>
            </a:r>
            <a:r>
              <a:rPr lang="en-US" dirty="0"/>
              <a:t>. </a:t>
            </a:r>
            <a:r>
              <a:rPr lang="en-US" dirty="0" err="1"/>
              <a:t>Bunu</a:t>
            </a:r>
            <a:r>
              <a:rPr lang="en-US" dirty="0"/>
              <a:t> </a:t>
            </a:r>
            <a:r>
              <a:rPr lang="en-US" dirty="0" err="1"/>
              <a:t>sınıfta</a:t>
            </a:r>
            <a:r>
              <a:rPr lang="en-US" dirty="0"/>
              <a:t> </a:t>
            </a:r>
            <a:r>
              <a:rPr lang="en-US" dirty="0" err="1"/>
              <a:t>sunabilirler</a:t>
            </a:r>
            <a:r>
              <a:rPr lang="en-US" dirty="0"/>
              <a:t>.</a:t>
            </a:r>
          </a:p>
          <a:p>
            <a:r>
              <a:rPr lang="en-US" dirty="0" err="1"/>
              <a:t>Öğrenciler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hedef</a:t>
            </a:r>
            <a:r>
              <a:rPr lang="en-US" dirty="0"/>
              <a:t> </a:t>
            </a:r>
            <a:r>
              <a:rPr lang="en-US" dirty="0" err="1"/>
              <a:t>dilin</a:t>
            </a:r>
            <a:r>
              <a:rPr lang="en-US" dirty="0"/>
              <a:t> </a:t>
            </a:r>
            <a:r>
              <a:rPr lang="en-US" dirty="0" err="1"/>
              <a:t>konuşulduğu</a:t>
            </a:r>
            <a:r>
              <a:rPr lang="en-US" dirty="0"/>
              <a:t> </a:t>
            </a:r>
            <a:r>
              <a:rPr lang="en-US" dirty="0" err="1"/>
              <a:t>ülkeye</a:t>
            </a:r>
            <a:r>
              <a:rPr lang="en-US" dirty="0"/>
              <a:t> </a:t>
            </a:r>
            <a:r>
              <a:rPr lang="en-US" dirty="0" err="1"/>
              <a:t>sanal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gezi</a:t>
            </a:r>
            <a:r>
              <a:rPr lang="en-US" dirty="0"/>
              <a:t> </a:t>
            </a:r>
            <a:r>
              <a:rPr lang="en-US" dirty="0" err="1"/>
              <a:t>planlarlar</a:t>
            </a:r>
            <a:r>
              <a:rPr lang="en-US" dirty="0"/>
              <a:t>. </a:t>
            </a:r>
            <a:r>
              <a:rPr lang="en-US" dirty="0" err="1"/>
              <a:t>Biri</a:t>
            </a:r>
            <a:r>
              <a:rPr lang="en-US" dirty="0"/>
              <a:t> </a:t>
            </a:r>
            <a:r>
              <a:rPr lang="en-US" dirty="0" err="1"/>
              <a:t>gitmesi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zor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nokta</a:t>
            </a:r>
            <a:r>
              <a:rPr lang="en-US" dirty="0"/>
              <a:t> </a:t>
            </a:r>
            <a:r>
              <a:rPr lang="en-US" dirty="0" err="1"/>
              <a:t>diğeri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cazip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nokta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nokta</a:t>
            </a:r>
            <a:r>
              <a:rPr lang="en-US" dirty="0"/>
              <a:t> </a:t>
            </a:r>
            <a:r>
              <a:rPr lang="en-US" dirty="0" err="1"/>
              <a:t>belirlerler</a:t>
            </a:r>
            <a:r>
              <a:rPr lang="en-US" dirty="0"/>
              <a:t>. </a:t>
            </a:r>
            <a:r>
              <a:rPr lang="en-US" dirty="0" err="1"/>
              <a:t>Argümanlarıyla</a:t>
            </a:r>
            <a:r>
              <a:rPr lang="en-US" dirty="0"/>
              <a:t> </a:t>
            </a:r>
            <a:r>
              <a:rPr lang="en-US" dirty="0" err="1"/>
              <a:t>birlikte</a:t>
            </a:r>
            <a:r>
              <a:rPr lang="en-US" dirty="0"/>
              <a:t> </a:t>
            </a:r>
            <a:r>
              <a:rPr lang="en-US" dirty="0" err="1"/>
              <a:t>neden</a:t>
            </a:r>
            <a:r>
              <a:rPr lang="en-US" dirty="0"/>
              <a:t> </a:t>
            </a:r>
            <a:r>
              <a:rPr lang="en-US" dirty="0" err="1"/>
              <a:t>oraya</a:t>
            </a:r>
            <a:r>
              <a:rPr lang="en-US" dirty="0"/>
              <a:t> </a:t>
            </a:r>
            <a:r>
              <a:rPr lang="en-US" dirty="0" err="1"/>
              <a:t>gitmeleri</a:t>
            </a:r>
            <a:r>
              <a:rPr lang="en-US" dirty="0"/>
              <a:t> </a:t>
            </a:r>
            <a:r>
              <a:rPr lang="en-US" dirty="0" err="1"/>
              <a:t>gerektiğini</a:t>
            </a:r>
            <a:r>
              <a:rPr lang="en-US" dirty="0"/>
              <a:t> </a:t>
            </a:r>
            <a:r>
              <a:rPr lang="en-US" dirty="0" err="1"/>
              <a:t>sınıfta</a:t>
            </a:r>
            <a:r>
              <a:rPr lang="en-US" dirty="0"/>
              <a:t> </a:t>
            </a:r>
            <a:r>
              <a:rPr lang="en-US" dirty="0" err="1"/>
              <a:t>sunum</a:t>
            </a:r>
            <a:r>
              <a:rPr lang="en-US" dirty="0"/>
              <a:t> </a:t>
            </a:r>
            <a:r>
              <a:rPr lang="en-US" dirty="0" err="1"/>
              <a:t>yaparlar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981431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3505</TotalTime>
  <Words>775</Words>
  <Application>Microsoft Office PowerPoint</Application>
  <PresentationFormat>Geniş ekran</PresentationFormat>
  <Paragraphs>72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Wisp</vt:lpstr>
      <vt:lpstr>Dil Öğretiminde Dört Temel Beceriden Üç İletişim Becerisine: Yeni Araçlara ve Amaçlara Göre Ders Tasarımı</vt:lpstr>
      <vt:lpstr>Geleneksel becerilerimiz </vt:lpstr>
      <vt:lpstr>Geleneksel becerilere yöneltilen eleştiriler </vt:lpstr>
      <vt:lpstr>Yabancı Diller için 21. Yüzyıl Becerileri (ACTFL, 21st Century Skills Map) </vt:lpstr>
      <vt:lpstr>Kişilerarası İletişim</vt:lpstr>
      <vt:lpstr>Kişilerarası iletişim becerisini geliştirmek için etkinlik fikirleri</vt:lpstr>
      <vt:lpstr>Örnek</vt:lpstr>
      <vt:lpstr>Sunuma dayalı iletişim</vt:lpstr>
      <vt:lpstr>Sunuma dayalı iletişim becerisini geliştirmek için etkinlik fikirleri</vt:lpstr>
      <vt:lpstr>Yoruma dayalı iletişim</vt:lpstr>
      <vt:lpstr>Yoruma dayalı iletişim becerisini geliştirmek için etkinlik fikirleri</vt:lpstr>
      <vt:lpstr>İmkânları</vt:lpstr>
      <vt:lpstr>Sınırlılıkları</vt:lpstr>
      <vt:lpstr>İki alıntı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Dil Öğretiminde Dört Temel Dil Becerisinden Üç İletişim Becerisine</dc:title>
  <dc:creator>Tiryakiol, Selim</dc:creator>
  <cp:lastModifiedBy>kalimeero -</cp:lastModifiedBy>
  <cp:revision>23</cp:revision>
  <dcterms:created xsi:type="dcterms:W3CDTF">2020-06-03T22:00:48Z</dcterms:created>
  <dcterms:modified xsi:type="dcterms:W3CDTF">2020-06-10T16:37:20Z</dcterms:modified>
</cp:coreProperties>
</file>