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2" r:id="rId2"/>
    <p:sldId id="256" r:id="rId3"/>
    <p:sldId id="268" r:id="rId4"/>
    <p:sldId id="270" r:id="rId5"/>
    <p:sldId id="271" r:id="rId6"/>
    <p:sldId id="274" r:id="rId7"/>
    <p:sldId id="267" r:id="rId8"/>
    <p:sldId id="266" r:id="rId9"/>
    <p:sldId id="260" r:id="rId10"/>
    <p:sldId id="280" r:id="rId11"/>
    <p:sldId id="281" r:id="rId12"/>
    <p:sldId id="273" r:id="rId13"/>
    <p:sldId id="283" r:id="rId14"/>
    <p:sldId id="284" r:id="rId15"/>
    <p:sldId id="265" r:id="rId16"/>
    <p:sldId id="272" r:id="rId17"/>
    <p:sldId id="275" r:id="rId18"/>
    <p:sldId id="277" r:id="rId19"/>
    <p:sldId id="279" r:id="rId20"/>
    <p:sldId id="257" r:id="rId21"/>
    <p:sldId id="285"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60"/>
  </p:normalViewPr>
  <p:slideViewPr>
    <p:cSldViewPr>
      <p:cViewPr varScale="1">
        <p:scale>
          <a:sx n="74" d="100"/>
          <a:sy n="74" d="100"/>
        </p:scale>
        <p:origin x="124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40684B-959A-4BC4-A8B5-FD7FAE5C86CC}" type="datetimeFigureOut">
              <a:rPr lang="en-US" smtClean="0"/>
              <a:t>12/14/2016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0BB6C-D13B-4C97-A281-3754888CA6FC}" type="slidenum">
              <a:rPr lang="en-US" smtClean="0"/>
              <a:t>‹#›</a:t>
            </a:fld>
            <a:endParaRPr lang="en-US"/>
          </a:p>
        </p:txBody>
      </p:sp>
    </p:spTree>
    <p:extLst>
      <p:ext uri="{BB962C8B-B14F-4D97-AF65-F5344CB8AC3E}">
        <p14:creationId xmlns:p14="http://schemas.microsoft.com/office/powerpoint/2010/main" val="3433805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10BB6C-D13B-4C97-A281-3754888CA6FC}" type="slidenum">
              <a:rPr lang="en-US" smtClean="0"/>
              <a:t>20</a:t>
            </a:fld>
            <a:endParaRPr lang="en-US"/>
          </a:p>
        </p:txBody>
      </p:sp>
    </p:spTree>
    <p:extLst>
      <p:ext uri="{BB962C8B-B14F-4D97-AF65-F5344CB8AC3E}">
        <p14:creationId xmlns:p14="http://schemas.microsoft.com/office/powerpoint/2010/main" val="4209274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02FD0E1-E1AB-4766-A1FF-20304E126C78}"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169619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02FD0E1-E1AB-4766-A1FF-20304E126C78}"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12538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02FD0E1-E1AB-4766-A1FF-20304E126C78}"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220409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02FD0E1-E1AB-4766-A1FF-20304E126C78}"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1008184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02FD0E1-E1AB-4766-A1FF-20304E126C78}"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324230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02FD0E1-E1AB-4766-A1FF-20304E126C78}" type="datetimeFigureOut">
              <a:rPr lang="tr-TR" smtClean="0"/>
              <a:t>14.12.2016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41979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02FD0E1-E1AB-4766-A1FF-20304E126C78}" type="datetimeFigureOut">
              <a:rPr lang="tr-TR" smtClean="0"/>
              <a:t>14.12.2016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44173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02FD0E1-E1AB-4766-A1FF-20304E126C78}" type="datetimeFigureOut">
              <a:rPr lang="tr-TR" smtClean="0"/>
              <a:t>14.12.2016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60981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02FD0E1-E1AB-4766-A1FF-20304E126C78}" type="datetimeFigureOut">
              <a:rPr lang="tr-TR" smtClean="0"/>
              <a:t>14.12.2016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353015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02FD0E1-E1AB-4766-A1FF-20304E126C78}" type="datetimeFigureOut">
              <a:rPr lang="tr-TR" smtClean="0"/>
              <a:t>14.12.2016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235027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02FD0E1-E1AB-4766-A1FF-20304E126C78}" type="datetimeFigureOut">
              <a:rPr lang="tr-TR" smtClean="0"/>
              <a:t>14.12.2016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B3A0C5-A75D-43B6-8114-6BA2E5F198D0}" type="slidenum">
              <a:rPr lang="tr-TR" smtClean="0"/>
              <a:t>‹#›</a:t>
            </a:fld>
            <a:endParaRPr lang="tr-TR"/>
          </a:p>
        </p:txBody>
      </p:sp>
    </p:spTree>
    <p:extLst>
      <p:ext uri="{BB962C8B-B14F-4D97-AF65-F5344CB8AC3E}">
        <p14:creationId xmlns:p14="http://schemas.microsoft.com/office/powerpoint/2010/main" val="801630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FD0E1-E1AB-4766-A1FF-20304E126C78}" type="datetimeFigureOut">
              <a:rPr lang="tr-TR" smtClean="0"/>
              <a:t>14.12.2016</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3A0C5-A75D-43B6-8114-6BA2E5F198D0}" type="slidenum">
              <a:rPr lang="tr-TR" smtClean="0"/>
              <a:t>‹#›</a:t>
            </a:fld>
            <a:endParaRPr lang="tr-TR"/>
          </a:p>
        </p:txBody>
      </p:sp>
    </p:spTree>
    <p:extLst>
      <p:ext uri="{BB962C8B-B14F-4D97-AF65-F5344CB8AC3E}">
        <p14:creationId xmlns:p14="http://schemas.microsoft.com/office/powerpoint/2010/main" val="207862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229600" cy="5616624"/>
          </a:xfrm>
        </p:spPr>
        <p:txBody>
          <a:bodyPr>
            <a:normAutofit/>
          </a:bodyPr>
          <a:lstStyle/>
          <a:p>
            <a:r>
              <a:rPr lang="en-US" sz="2000" dirty="0"/>
              <a:t>28</a:t>
            </a:r>
            <a:r>
              <a:rPr lang="tr-TR" sz="2000" dirty="0"/>
              <a:t>. YADOT </a:t>
            </a:r>
            <a:r>
              <a:rPr lang="en-US" sz="2000" dirty="0"/>
              <a:t>ÇALIŞMA TOPLANTISI</a:t>
            </a:r>
            <a:br>
              <a:rPr lang="en-US" sz="2000" dirty="0"/>
            </a:br>
            <a:r>
              <a:rPr lang="en-US" sz="2000" dirty="0"/>
              <a:t/>
            </a:r>
            <a:br>
              <a:rPr lang="en-US" sz="2000" dirty="0"/>
            </a:br>
            <a:r>
              <a:rPr lang="en-US" sz="2000" dirty="0"/>
              <a:t/>
            </a:r>
            <a:br>
              <a:rPr lang="en-US" sz="2000" dirty="0"/>
            </a:br>
            <a:r>
              <a:rPr lang="en-US" sz="2000" dirty="0"/>
              <a:t/>
            </a:r>
            <a:br>
              <a:rPr lang="en-US" sz="2000" dirty="0"/>
            </a:br>
            <a:r>
              <a:rPr lang="en-US" sz="2000" dirty="0"/>
              <a:t/>
            </a:r>
            <a:br>
              <a:rPr lang="en-US" sz="2000" dirty="0"/>
            </a:br>
            <a:r>
              <a:rPr lang="en-US" sz="2000" dirty="0"/>
              <a:t/>
            </a:r>
            <a:br>
              <a:rPr lang="en-US" sz="2000" dirty="0"/>
            </a:br>
            <a:r>
              <a:rPr lang="en-US" sz="2000" dirty="0" err="1"/>
              <a:t>Yabancı</a:t>
            </a:r>
            <a:r>
              <a:rPr lang="en-US" sz="2000" dirty="0"/>
              <a:t> </a:t>
            </a:r>
            <a:r>
              <a:rPr lang="en-US" sz="2000" dirty="0" err="1"/>
              <a:t>Dil</a:t>
            </a:r>
            <a:r>
              <a:rPr lang="en-US" sz="2000" dirty="0"/>
              <a:t> </a:t>
            </a:r>
            <a:r>
              <a:rPr lang="en-US" sz="2000" dirty="0" err="1"/>
              <a:t>Olarak</a:t>
            </a:r>
            <a:r>
              <a:rPr lang="en-US" sz="2000" dirty="0"/>
              <a:t> </a:t>
            </a:r>
            <a:r>
              <a:rPr lang="en-US" sz="2000" dirty="0" err="1"/>
              <a:t>Türkçe</a:t>
            </a:r>
            <a:r>
              <a:rPr lang="en-US" sz="2000" dirty="0"/>
              <a:t> </a:t>
            </a:r>
            <a:r>
              <a:rPr lang="en-US" sz="2000" dirty="0" err="1"/>
              <a:t>Öğretiminde</a:t>
            </a:r>
            <a:r>
              <a:rPr lang="en-US" sz="2000" dirty="0"/>
              <a:t> </a:t>
            </a:r>
            <a:r>
              <a:rPr lang="en-US" sz="2000" dirty="0" err="1"/>
              <a:t>Konuşma</a:t>
            </a:r>
            <a:r>
              <a:rPr lang="en-US" sz="2000" dirty="0"/>
              <a:t> </a:t>
            </a:r>
            <a:r>
              <a:rPr lang="en-US" sz="2000" dirty="0" err="1"/>
              <a:t>Edimi</a:t>
            </a:r>
            <a:r>
              <a:rPr lang="en-US" sz="2000" dirty="0"/>
              <a:t/>
            </a:r>
            <a:br>
              <a:rPr lang="en-US" sz="2000" dirty="0"/>
            </a:br>
            <a:r>
              <a:rPr lang="en-US" sz="2000" dirty="0" err="1"/>
              <a:t>Uygulama</a:t>
            </a:r>
            <a:r>
              <a:rPr lang="en-US" sz="2000" dirty="0"/>
              <a:t> </a:t>
            </a:r>
            <a:r>
              <a:rPr lang="en-US" sz="2000" dirty="0" err="1"/>
              <a:t>Güçlükleri</a:t>
            </a:r>
            <a:r>
              <a:rPr lang="en-US" sz="2000" dirty="0"/>
              <a:t> </a:t>
            </a:r>
            <a:r>
              <a:rPr lang="en-US" sz="2000" dirty="0" err="1"/>
              <a:t>ve</a:t>
            </a:r>
            <a:r>
              <a:rPr lang="en-US" sz="2000" dirty="0"/>
              <a:t> </a:t>
            </a:r>
            <a:r>
              <a:rPr lang="en-US" sz="2000" dirty="0" err="1"/>
              <a:t>Çözümleri</a:t>
            </a:r>
            <a:r>
              <a:rPr lang="en-US" sz="2000" dirty="0"/>
              <a:t> </a:t>
            </a:r>
            <a:br>
              <a:rPr lang="en-US" sz="2000" dirty="0"/>
            </a:br>
            <a:r>
              <a:rPr lang="en-US" sz="2000" dirty="0"/>
              <a:t/>
            </a:r>
            <a:br>
              <a:rPr lang="en-US" sz="2000" dirty="0"/>
            </a:br>
            <a:r>
              <a:rPr lang="en-US" sz="2000" dirty="0"/>
              <a:t/>
            </a:r>
            <a:br>
              <a:rPr lang="en-US" sz="2000" dirty="0"/>
            </a:br>
            <a:r>
              <a:rPr lang="en-US" sz="2000" dirty="0"/>
              <a:t/>
            </a:r>
            <a:br>
              <a:rPr lang="en-US" sz="2000" dirty="0"/>
            </a:br>
            <a:r>
              <a:rPr lang="en-US" sz="2000" dirty="0"/>
              <a:t/>
            </a:r>
            <a:br>
              <a:rPr lang="en-US" sz="2000" dirty="0"/>
            </a:br>
            <a:r>
              <a:rPr lang="en-US" sz="2000" dirty="0"/>
              <a:t/>
            </a:r>
            <a:br>
              <a:rPr lang="en-US" sz="2000" dirty="0"/>
            </a:br>
            <a:r>
              <a:rPr lang="en-US" sz="2000" dirty="0"/>
              <a:t>Atanur </a:t>
            </a:r>
            <a:r>
              <a:rPr lang="en-US" sz="2000" dirty="0" err="1"/>
              <a:t>Memiş</a:t>
            </a:r>
            <a:endParaRPr lang="tr-TR" sz="2000" dirty="0"/>
          </a:p>
        </p:txBody>
      </p:sp>
    </p:spTree>
    <p:extLst>
      <p:ext uri="{BB962C8B-B14F-4D97-AF65-F5344CB8AC3E}">
        <p14:creationId xmlns:p14="http://schemas.microsoft.com/office/powerpoint/2010/main" val="3546713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flipV="1">
            <a:off x="251520" y="726907"/>
            <a:ext cx="8712968" cy="4862870"/>
          </a:xfrm>
          <a:prstGeom prst="rect">
            <a:avLst/>
          </a:prstGeom>
        </p:spPr>
        <p:txBody>
          <a:bodyPr wrap="square">
            <a:spAutoFit/>
          </a:bodyPr>
          <a:lstStyle/>
          <a:p>
            <a:pPr algn="ctr"/>
            <a:r>
              <a:rPr lang="en-US" sz="4000" dirty="0" smtClean="0">
                <a:latin typeface="Calibri" panose="020F0502020204030204" pitchFamily="34" charset="0"/>
                <a:ea typeface="Calibri" panose="020F0502020204030204" pitchFamily="34" charset="0"/>
                <a:cs typeface="Times New Roman" panose="02020603050405020304" pitchFamily="18" charset="0"/>
              </a:rPr>
              <a:t>P</a:t>
            </a:r>
            <a:r>
              <a:rPr lang="tr-TR" sz="4000" dirty="0" err="1" smtClean="0">
                <a:latin typeface="Calibri" panose="020F0502020204030204" pitchFamily="34" charset="0"/>
                <a:ea typeface="Calibri" panose="020F0502020204030204" pitchFamily="34" charset="0"/>
                <a:cs typeface="Times New Roman" panose="02020603050405020304" pitchFamily="18" charset="0"/>
              </a:rPr>
              <a:t>sikomotor</a:t>
            </a:r>
            <a:r>
              <a:rPr lang="en-US" sz="4000" dirty="0" smtClean="0">
                <a:latin typeface="Calibri" panose="020F0502020204030204" pitchFamily="34" charset="0"/>
                <a:ea typeface="Calibri" panose="020F0502020204030204" pitchFamily="34" charset="0"/>
                <a:cs typeface="Times New Roman" panose="02020603050405020304" pitchFamily="18" charset="0"/>
              </a:rPr>
              <a:t> E</a:t>
            </a:r>
            <a:r>
              <a:rPr lang="tr-TR" sz="4000" dirty="0" err="1" smtClean="0">
                <a:latin typeface="Calibri" panose="020F0502020204030204" pitchFamily="34" charset="0"/>
                <a:ea typeface="Calibri" panose="020F0502020204030204" pitchFamily="34" charset="0"/>
                <a:cs typeface="Times New Roman" panose="02020603050405020304" pitchFamily="18" charset="0"/>
              </a:rPr>
              <a:t>tkinlik</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tr-TR" dirty="0" err="1">
                <a:latin typeface="Calibri" panose="020F0502020204030204" pitchFamily="34" charset="0"/>
                <a:ea typeface="Calibri" panose="020F0502020204030204" pitchFamily="34" charset="0"/>
                <a:cs typeface="Times New Roman" panose="02020603050405020304" pitchFamily="18" charset="0"/>
              </a:rPr>
              <a:t>Psikomotor</a:t>
            </a:r>
            <a:r>
              <a:rPr lang="tr-TR" dirty="0">
                <a:latin typeface="Calibri" panose="020F0502020204030204" pitchFamily="34" charset="0"/>
                <a:ea typeface="Calibri" panose="020F0502020204030204" pitchFamily="34" charset="0"/>
                <a:cs typeface="Times New Roman" panose="02020603050405020304" pitchFamily="18" charset="0"/>
              </a:rPr>
              <a:t> etkinlikler, duyu organları vasıtasıyla uyarıcıların alınması, beyinde ilgili merkeze iletilmesi, algılamanın meydana gelmesi ve algılamaya bağlı olarak ilgili organların (kas gruplarının) harekete geçmeleri şeklinde bir dizi sıra izler. Daha genel bir açıklama ile </a:t>
            </a:r>
            <a:r>
              <a:rPr lang="tr-TR" dirty="0" err="1">
                <a:latin typeface="Calibri" panose="020F0502020204030204" pitchFamily="34" charset="0"/>
                <a:ea typeface="Calibri" panose="020F0502020204030204" pitchFamily="34" charset="0"/>
                <a:cs typeface="Times New Roman" panose="02020603050405020304" pitchFamily="18" charset="0"/>
              </a:rPr>
              <a:t>psikomotor</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devinişsel</a:t>
            </a:r>
            <a:r>
              <a:rPr lang="tr-TR" dirty="0">
                <a:latin typeface="Calibri" panose="020F0502020204030204" pitchFamily="34" charset="0"/>
                <a:ea typeface="Calibri" panose="020F0502020204030204" pitchFamily="34" charset="0"/>
                <a:cs typeface="Times New Roman" panose="02020603050405020304" pitchFamily="18" charset="0"/>
              </a:rPr>
              <a:t>) davranışlar sinirsel yapı ile kas yapıları arasındaki düzenli bir iletişim ve organizasyonu içerir.</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err="1">
                <a:latin typeface="Calibri" panose="020F0502020204030204" pitchFamily="34" charset="0"/>
                <a:ea typeface="Calibri" panose="020F0502020204030204" pitchFamily="34" charset="0"/>
                <a:cs typeface="Times New Roman" panose="02020603050405020304" pitchFamily="18" charset="0"/>
              </a:rPr>
              <a:t>Psikomotor</a:t>
            </a:r>
            <a:r>
              <a:rPr lang="tr-TR" dirty="0">
                <a:latin typeface="Calibri" panose="020F0502020204030204" pitchFamily="34" charset="0"/>
                <a:ea typeface="Calibri" panose="020F0502020204030204" pitchFamily="34" charset="0"/>
                <a:cs typeface="Times New Roman" panose="02020603050405020304" pitchFamily="18" charset="0"/>
              </a:rPr>
              <a:t> etkinlikleri içtenlik ve olgunlaşma etkiler. İçtenlik, bireyin herhangi bir </a:t>
            </a:r>
            <a:r>
              <a:rPr lang="tr-TR" dirty="0" err="1">
                <a:latin typeface="Calibri" panose="020F0502020204030204" pitchFamily="34" charset="0"/>
                <a:ea typeface="Calibri" panose="020F0502020204030204" pitchFamily="34" charset="0"/>
                <a:cs typeface="Times New Roman" panose="02020603050405020304" pitchFamily="18" charset="0"/>
              </a:rPr>
              <a:t>psikomotor</a:t>
            </a:r>
            <a:r>
              <a:rPr lang="tr-TR" dirty="0">
                <a:latin typeface="Calibri" panose="020F0502020204030204" pitchFamily="34" charset="0"/>
                <a:ea typeface="Calibri" panose="020F0502020204030204" pitchFamily="34" charset="0"/>
                <a:cs typeface="Times New Roman" panose="02020603050405020304" pitchFamily="18" charset="0"/>
              </a:rPr>
              <a:t> davranışı gerçekleştirebilmek için istek duyuyor olmasıdır. Bireyin içtenlikle o davranışı gerçekleştirmeye çalışıyor olması gelişimi olumlu yönde etkileyecektir. Bununla birlikte ilgili davranışı sergilemekte kullanılacak olan organlar yeterli yapısal değişikliği kazanmış olmalıdır. Yani olgunlaşmış olmalıdır. Olgunlaşma meydana gelmediği sürece </a:t>
            </a:r>
            <a:r>
              <a:rPr lang="tr-TR" dirty="0" err="1">
                <a:latin typeface="Calibri" panose="020F0502020204030204" pitchFamily="34" charset="0"/>
                <a:ea typeface="Calibri" panose="020F0502020204030204" pitchFamily="34" charset="0"/>
                <a:cs typeface="Times New Roman" panose="02020603050405020304" pitchFamily="18" charset="0"/>
              </a:rPr>
              <a:t>psikomotor</a:t>
            </a:r>
            <a:r>
              <a:rPr lang="tr-TR" dirty="0">
                <a:latin typeface="Calibri" panose="020F0502020204030204" pitchFamily="34" charset="0"/>
                <a:ea typeface="Calibri" panose="020F0502020204030204" pitchFamily="34" charset="0"/>
                <a:cs typeface="Times New Roman" panose="02020603050405020304" pitchFamily="18" charset="0"/>
              </a:rPr>
              <a:t> etkinlik ya gerçekleştirilemeyecek ya da yeterli düzeyde sergilenemeyecektir.</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988876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9036496" cy="8402300"/>
          </a:xfrm>
          <a:prstGeom prst="rect">
            <a:avLst/>
          </a:prstGeom>
        </p:spPr>
        <p:txBody>
          <a:bodyPr wrap="square">
            <a:spAutoFit/>
          </a:bodyPr>
          <a:lstStyle/>
          <a:p>
            <a:r>
              <a:rPr lang="tr-TR" b="1"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Etkinliklerde Rol Oynayan Etmenler</a:t>
            </a:r>
            <a:endParaRPr lang="en-US"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Eşgüdüm</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Herhangi bir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davranış gerçekleştirilirken kullanılan organlar arasında öncelik sonralık sırasıyla bir koordinasyon sağlanmalıdır. </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Güç</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Bir</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p</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etkinliğin sergilenmesinde kullanılan organların yeterli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gü</a:t>
            </a:r>
            <a:r>
              <a:rPr lang="en-US"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çte</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olması</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gerekir.</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Tepki-Tepki Hızı</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Herhangi bir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etkinlikte reaksiyon zamanı da oldukça önemlidir. Buradaki reaksiyon zamanı, uyarıcının alınıp beyinde algılandıktan sonra davranışın ortaya konulduğu ana kadar geçen süreyi ifade etmektedir. </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Dikkat</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Dikkat tanım olarak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-fizik enerjinin belli bir noktaya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toplanması”dır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Bireyin bir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etkinliği gerçekleştirebilmesi için dikkatini uyarıcılara ve ortaya koyacağı davranışa odaklaması gerekir. </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Hız</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Hız yukarıda açıklanan eşgüdüm (koordinasyon) ile ilgilidir. Birey bir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devinişsel</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davranışı ortaya koyarken ilgili organları arasındaki koordinasyonu belli bir hızda yapması gerekir. Bir sporcudan ya da bir askerden bir dakika içinde belli sayıda mekik yapması istendiğinde söz konusu olan o davranışı belli bir hızda yapmasıdır.</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Denge</a:t>
            </a:r>
            <a:r>
              <a:rPr lang="en-US"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b="1"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ve</a:t>
            </a:r>
            <a:r>
              <a:rPr lang="en-US"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Esneklik</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Bütün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etkinliklerde organizmanın denge durumunda olması gerekir. Denge durumu olmadan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etkinlikler ya gerçekleştirilemez ya da istenen hızda, sürede yapılamazlar. Herhangi bir </a:t>
            </a:r>
            <a:r>
              <a:rPr lang="tr-TR"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psikomotor</a:t>
            </a: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davranışta kullanılan organlar işlevlerini belli bir esneklik içerisinde gerçekleştirirler.</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532007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Sözlü Anlatım için Ortam Oluşturma</a:t>
            </a:r>
          </a:p>
        </p:txBody>
      </p:sp>
      <p:sp>
        <p:nvSpPr>
          <p:cNvPr id="3" name="İçerik Yer Tutucusu 2"/>
          <p:cNvSpPr>
            <a:spLocks noGrp="1"/>
          </p:cNvSpPr>
          <p:nvPr>
            <p:ph idx="1"/>
          </p:nvPr>
        </p:nvSpPr>
        <p:spPr/>
        <p:txBody>
          <a:bodyPr>
            <a:normAutofit fontScale="92500" lnSpcReduction="10000"/>
          </a:bodyPr>
          <a:lstStyle/>
          <a:p>
            <a:pPr>
              <a:buFont typeface="Wingdings" pitchFamily="2" charset="2"/>
              <a:buChar char="§"/>
            </a:pPr>
            <a:r>
              <a:rPr lang="tr-TR" sz="2000" dirty="0"/>
              <a:t>Öğrencinin rahat hissettirilmesi</a:t>
            </a:r>
          </a:p>
          <a:p>
            <a:pPr>
              <a:buFont typeface="Wingdings" pitchFamily="2" charset="2"/>
              <a:buChar char="§"/>
            </a:pPr>
            <a:r>
              <a:rPr lang="tr-TR" sz="2000" dirty="0"/>
              <a:t>Konuların ilgi çekici olması -hazırlık gerektirenler, gerektirmeyenler-</a:t>
            </a:r>
          </a:p>
          <a:p>
            <a:pPr>
              <a:buFont typeface="Wingdings" pitchFamily="2" charset="2"/>
              <a:buChar char="§"/>
            </a:pPr>
            <a:r>
              <a:rPr lang="tr-TR" sz="2000" dirty="0"/>
              <a:t>Öğrencinin duyulabilir </a:t>
            </a:r>
            <a:r>
              <a:rPr lang="tr-TR" sz="2000" dirty="0" err="1"/>
              <a:t>yükseklite</a:t>
            </a:r>
            <a:r>
              <a:rPr lang="tr-TR" sz="2000" dirty="0"/>
              <a:t> konuşması –sesinin rahatsız edici yükseklikte olmaması-</a:t>
            </a:r>
          </a:p>
          <a:p>
            <a:pPr>
              <a:buFont typeface="Wingdings" pitchFamily="2" charset="2"/>
              <a:buChar char="§"/>
            </a:pPr>
            <a:r>
              <a:rPr lang="tr-TR" sz="2000" dirty="0"/>
              <a:t>Aynı anda sadece bir kişinin konuşması</a:t>
            </a:r>
          </a:p>
          <a:p>
            <a:pPr>
              <a:buFont typeface="Wingdings" pitchFamily="2" charset="2"/>
              <a:buChar char="§"/>
            </a:pPr>
            <a:r>
              <a:rPr lang="tr-TR" sz="2000" dirty="0"/>
              <a:t>Bir kişi konuşurken diğerlerinin onu aktif olarak dinlemesi -diğerlerinin uygun anda söz alıp devam etmesi-</a:t>
            </a:r>
          </a:p>
          <a:p>
            <a:pPr>
              <a:buFont typeface="Wingdings" pitchFamily="2" charset="2"/>
              <a:buChar char="§"/>
            </a:pPr>
            <a:r>
              <a:rPr lang="tr-TR" sz="2000" dirty="0"/>
              <a:t>Öğrencilerin birbirini görecek biçimde oturması ve fiziki ortamın -sıkışıklık vs. olmadan- iyi düzenlenmiş olması</a:t>
            </a:r>
          </a:p>
          <a:p>
            <a:pPr>
              <a:buFont typeface="Wingdings" pitchFamily="2" charset="2"/>
              <a:buChar char="§"/>
            </a:pPr>
            <a:r>
              <a:rPr lang="tr-TR" sz="2000" dirty="0"/>
              <a:t>Dinleyici faktörü; tek kişiye, küçük gruplara veya bütün sınıfa konuşma</a:t>
            </a:r>
          </a:p>
          <a:p>
            <a:pPr>
              <a:buFont typeface="Wingdings" pitchFamily="2" charset="2"/>
              <a:buChar char="§"/>
            </a:pPr>
            <a:r>
              <a:rPr lang="tr-TR" sz="2000" dirty="0"/>
              <a:t>Konuşma  gruplarının  ara ara değiştirilmesi  </a:t>
            </a:r>
          </a:p>
          <a:p>
            <a:pPr>
              <a:buFont typeface="Wingdings" pitchFamily="2" charset="2"/>
              <a:buChar char="§"/>
            </a:pPr>
            <a:r>
              <a:rPr lang="tr-TR" sz="2000" dirty="0"/>
              <a:t>Karşılıklı konuşmalarda; ses, mesafe ve </a:t>
            </a:r>
            <a:r>
              <a:rPr lang="tr-TR" sz="2000" dirty="0" err="1"/>
              <a:t>anlaşılabilirlik</a:t>
            </a:r>
            <a:r>
              <a:rPr lang="tr-TR" sz="2000" dirty="0"/>
              <a:t> uyumu için öğrencilerin dersliğin iki uzak noktasından konuşturulması</a:t>
            </a:r>
          </a:p>
          <a:p>
            <a:pPr>
              <a:buFont typeface="Wingdings" pitchFamily="2" charset="2"/>
              <a:buChar char="§"/>
            </a:pPr>
            <a:r>
              <a:rPr lang="tr-TR" sz="2000" dirty="0"/>
              <a:t>Telefonla önceden planlanmış; anadili Türkçe olan biriyle konuşulması, sesin dışarıya verilmesi</a:t>
            </a:r>
          </a:p>
          <a:p>
            <a:pPr>
              <a:buFont typeface="Wingdings" pitchFamily="2" charset="2"/>
              <a:buChar char="§"/>
            </a:pPr>
            <a:endParaRPr lang="tr-TR" sz="2000" dirty="0"/>
          </a:p>
          <a:p>
            <a:pPr>
              <a:buFont typeface="Wingdings" pitchFamily="2" charset="2"/>
              <a:buChar char="§"/>
            </a:pPr>
            <a:endParaRPr lang="tr-TR" sz="2000" dirty="0"/>
          </a:p>
          <a:p>
            <a:pPr>
              <a:buFont typeface="Wingdings" pitchFamily="2" charset="2"/>
              <a:buChar char="§"/>
            </a:pPr>
            <a:endParaRPr lang="tr-TR" sz="2000" dirty="0"/>
          </a:p>
          <a:p>
            <a:pPr>
              <a:buFont typeface="Wingdings" pitchFamily="2" charset="2"/>
              <a:buChar char="§"/>
            </a:pPr>
            <a:endParaRPr lang="tr-TR" sz="2000" dirty="0"/>
          </a:p>
        </p:txBody>
      </p:sp>
    </p:spTree>
    <p:extLst>
      <p:ext uri="{BB962C8B-B14F-4D97-AF65-F5344CB8AC3E}">
        <p14:creationId xmlns:p14="http://schemas.microsoft.com/office/powerpoint/2010/main" val="4112078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8640"/>
            <a:ext cx="8964488" cy="6922921"/>
          </a:xfrm>
          <a:prstGeom prst="rect">
            <a:avLst/>
          </a:prstGeom>
        </p:spPr>
        <p:txBody>
          <a:bodyPr wrap="square">
            <a:spAutoFit/>
          </a:bodyPr>
          <a:lstStyle/>
          <a:p>
            <a:pPr algn="ctr">
              <a:lnSpc>
                <a:spcPct val="115000"/>
              </a:lnSpc>
              <a:spcAft>
                <a:spcPts val="1000"/>
              </a:spcAft>
            </a:pPr>
            <a:r>
              <a:rPr lang="tr-TR" sz="2000" b="1" dirty="0" smtClean="0">
                <a:solidFill>
                  <a:srgbClr val="666666"/>
                </a:solidFill>
                <a:latin typeface="Calibri" panose="020F0502020204030204" pitchFamily="34" charset="0"/>
                <a:ea typeface="Calibri" panose="020F0502020204030204" pitchFamily="34" charset="0"/>
                <a:cs typeface="Times New Roman" panose="02020603050405020304" pitchFamily="18" charset="0"/>
              </a:rPr>
              <a:t>Niyet</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Öncelikle, iletişime ve konuşmaya niyet motivasyonun da en önemli kaynağıdır. Hazır olmayan ya da isteksiz bir öğreniciden konuşmasını bekleyemeyiz. </a:t>
            </a:r>
            <a:r>
              <a:rPr lang="tr-TR" sz="1600"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Çokkültürlü</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a:t>
            </a:r>
            <a:r>
              <a:rPr lang="tr-TR" sz="1600"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çokdilli</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sınıflarımızda öncelikle konu çerçeveleri belirlenmeli, alt başlıklar ve sorular dahilinde </a:t>
            </a:r>
            <a:r>
              <a:rPr lang="tr-TR" sz="1600"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açımlanmalı</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sözcük, deyim, atasözü, tarih, istatistiki bilgiler “konuşma” öncesi öğrenicilere belletilmelidir.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Niyeti alt başlıklara şöyle ayırabiliriz:</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a:t>
            </a:r>
            <a:r>
              <a:rPr lang="tr-TR" sz="1600" b="1" dirty="0">
                <a:solidFill>
                  <a:srgbClr val="666666"/>
                </a:solidFill>
                <a:latin typeface="Calibri" panose="020F0502020204030204" pitchFamily="34" charset="0"/>
                <a:ea typeface="Calibri" panose="020F0502020204030204" pitchFamily="34" charset="0"/>
                <a:cs typeface="Times New Roman" panose="02020603050405020304" pitchFamily="18" charset="0"/>
              </a:rPr>
              <a:t>istek</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zevkli bir konunun konuşulması (ilgi alanları, yemek kültürü, pazarlardaki ürünler, festival, merak uyandıran kültürel aktivitelerin içerikleri…)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a:t>
            </a:r>
            <a:r>
              <a:rPr lang="tr-TR" sz="1600" b="1" dirty="0">
                <a:solidFill>
                  <a:srgbClr val="666666"/>
                </a:solidFill>
                <a:latin typeface="Calibri" panose="020F0502020204030204" pitchFamily="34" charset="0"/>
                <a:ea typeface="Calibri" panose="020F0502020204030204" pitchFamily="34" charset="0"/>
                <a:cs typeface="Times New Roman" panose="02020603050405020304" pitchFamily="18" charset="0"/>
              </a:rPr>
              <a:t>bilgi edinme</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istekle paralel düşünebiliriz fakat daha derinlikli ve ileri seviyelere daha uygun konular; tarih, din, ülkenin coğrafyası, spor, politika, haberler, </a:t>
            </a:r>
            <a:r>
              <a:rPr lang="tr-TR" sz="1600"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sosyo</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-kültürel etkinlikler (düğün, cenaze, </a:t>
            </a:r>
            <a:r>
              <a:rPr lang="tr-TR" sz="1600"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mevlid</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kandil, ibadet, milli bayramlar vs.)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a:t>
            </a:r>
            <a:r>
              <a:rPr lang="tr-TR" sz="1600" b="1" dirty="0">
                <a:solidFill>
                  <a:srgbClr val="666666"/>
                </a:solidFill>
                <a:latin typeface="Calibri" panose="020F0502020204030204" pitchFamily="34" charset="0"/>
                <a:ea typeface="Calibri" panose="020F0502020204030204" pitchFamily="34" charset="0"/>
                <a:cs typeface="Times New Roman" panose="02020603050405020304" pitchFamily="18" charset="0"/>
              </a:rPr>
              <a:t>ihtiyaç duyma</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istek ve bilgi edinmenin de parçası olabilir fakat günlük hayat için sorun gidermeye yardımcı olan konular; ev kiralama, fatura ödeme, emniyetle ilişkiler, avukat, toplu taşıma kullanma, hastane, sigorta işlemleri vb.</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a:t>
            </a:r>
            <a:r>
              <a:rPr lang="tr-TR" sz="1600" b="1" dirty="0">
                <a:solidFill>
                  <a:srgbClr val="666666"/>
                </a:solidFill>
                <a:latin typeface="Calibri" panose="020F0502020204030204" pitchFamily="34" charset="0"/>
                <a:ea typeface="Calibri" panose="020F0502020204030204" pitchFamily="34" charset="0"/>
                <a:cs typeface="Times New Roman" panose="02020603050405020304" pitchFamily="18" charset="0"/>
              </a:rPr>
              <a:t>tartışma</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kadın – erkek eşitliği, toplumsal cinsiyet, kültürlerarası etkileşimler - farklılıklar, işsizlik, anayasal haklar, aile ve birey vb.</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a:t>
            </a:r>
            <a:r>
              <a:rPr lang="tr-TR" sz="1600" b="1" dirty="0">
                <a:solidFill>
                  <a:srgbClr val="666666"/>
                </a:solidFill>
                <a:latin typeface="Calibri" panose="020F0502020204030204" pitchFamily="34" charset="0"/>
                <a:ea typeface="Calibri" panose="020F0502020204030204" pitchFamily="34" charset="0"/>
                <a:cs typeface="Times New Roman" panose="02020603050405020304" pitchFamily="18" charset="0"/>
              </a:rPr>
              <a:t>uyarı ve suç</a:t>
            </a: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 hırsızlık, cinsel saldırılar, şiddet ve bunların ekseninde tedbirler…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600" dirty="0">
                <a:solidFill>
                  <a:srgbClr val="666666"/>
                </a:solidFill>
                <a:latin typeface="Calibri" panose="020F0502020204030204" pitchFamily="34" charset="0"/>
                <a:ea typeface="Calibri" panose="020F0502020204030204" pitchFamily="34" charset="0"/>
                <a:cs typeface="Times New Roman" panose="02020603050405020304" pitchFamily="18" charset="0"/>
              </a:rPr>
              <a:t>Not: Seviye ilerledikçe konular günlük çevreden ve en genel olandan daha detaylı ve derinlemesine ele alınır. Seviye uyarlama öğreticinin sınıfın seviyesi ile kazandırmak istediği dil bilgisi ve konuşma becerisine göre çeşitlilikler gösterir.</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9709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60648"/>
            <a:ext cx="8712968" cy="6595652"/>
          </a:xfrm>
          <a:prstGeom prst="rect">
            <a:avLst/>
          </a:prstGeom>
        </p:spPr>
        <p:txBody>
          <a:bodyPr wrap="square">
            <a:spAutoFit/>
          </a:bodyPr>
          <a:lstStyle/>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ÖĞERENEN ÖĞRETİCİ</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-Türkçe bir uyum, bir tını dilidir ve dilsel bağıntılar bu uyum çerçevesinde işlerlik kazanır. Bu, müzik notalarınınki gibi bir melodik uyumdur ve bir şarkıcının yaptığı gibi temeldeki solfej kurallarının; sesin, duygunun, verilen mesajın özelliğine göre yorumlanmasıdır. Konuşma; ses, tını ve bilişsel mesajdan bağımsız değildir.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 Türkçede ünlü harfler hem birer ses hem de birer zaman birimidir.  (Geliyor musun? </a:t>
            </a:r>
            <a:r>
              <a:rPr lang="tr-TR"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Geliyo</a:t>
            </a: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 musun? _</a:t>
            </a:r>
            <a:r>
              <a:rPr lang="tr-TR" dirty="0" err="1">
                <a:solidFill>
                  <a:srgbClr val="666666"/>
                </a:solidFill>
                <a:latin typeface="Calibri" panose="020F0502020204030204" pitchFamily="34" charset="0"/>
                <a:ea typeface="Calibri" panose="020F0502020204030204" pitchFamily="34" charset="0"/>
                <a:cs typeface="Times New Roman" panose="02020603050405020304" pitchFamily="18" charset="0"/>
              </a:rPr>
              <a:t>ö_ü_ü_ü</a:t>
            </a: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_  Görüşürüz.) Sonuçta heceleme üzerine okunan ve konuşulan dilimizde her hece bir ünlü harf barındırır ve sesin tınısı -bir enstrümanın üflenişi gibi- soluğun belli bir yuvarlaklık, darlık açısı ile açık ağızdan üflenen ünlüler ile verilir. Sonuçta; ünlü harfleri, ünsüz harflerle giydiririz. Bu anlamda, ünlü uyumlarını ezberletmekten çok sezdirmekte yarar vardır. Burada zihin değil beden ve kulak öğrenir.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-Ünlülerin etkin telaffuzunda kalem ısırmak da etkili bir yöntemdir.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-Bunun yanında, diyafram eğitimi de ayrıca düşünülmelidir.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--Telaffuzu iyi öğrenen öğrenici yeni dil bilgisi yapılarını öğrenirken yazılışlardan daha önce konuşma edimiyle yapıyı kavrayabilir. Sözlü olarak da dil bilgisi öğretimi mümkündür ve ileri seviyelerde bir gerekliliktir. Çünkü yazı dilinin kuralları az çok bellidir.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dirty="0">
                <a:solidFill>
                  <a:srgbClr val="666666"/>
                </a:solidFill>
                <a:latin typeface="Calibri" panose="020F0502020204030204" pitchFamily="34" charset="0"/>
                <a:ea typeface="Calibri" panose="020F0502020204030204" pitchFamily="34" charset="0"/>
                <a:cs typeface="Times New Roman" panose="02020603050405020304" pitchFamily="18" charset="0"/>
              </a:rPr>
              <a:t>-Şarkılar ve şiir gibi tınısı olan metinler akılda döndükçe, yeni sözcük ve ifadelerle bu tını zenginleştirilir.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0409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a:t>Ön</a:t>
            </a:r>
            <a:r>
              <a:rPr lang="en-US" dirty="0"/>
              <a:t> </a:t>
            </a:r>
            <a:r>
              <a:rPr lang="tr-TR" dirty="0"/>
              <a:t>Çalışmalar</a:t>
            </a:r>
          </a:p>
        </p:txBody>
      </p:sp>
      <p:sp>
        <p:nvSpPr>
          <p:cNvPr id="3" name="İçerik Yer Tutucusu 2"/>
          <p:cNvSpPr>
            <a:spLocks noGrp="1"/>
          </p:cNvSpPr>
          <p:nvPr>
            <p:ph idx="1"/>
          </p:nvPr>
        </p:nvSpPr>
        <p:spPr/>
        <p:txBody>
          <a:bodyPr>
            <a:normAutofit fontScale="92500" lnSpcReduction="10000"/>
          </a:bodyPr>
          <a:lstStyle/>
          <a:p>
            <a:r>
              <a:rPr lang="tr-TR" sz="2400" dirty="0"/>
              <a:t>Ses Çalışmaları – Ses Açma</a:t>
            </a:r>
          </a:p>
          <a:p>
            <a:pPr>
              <a:buFont typeface="Wingdings" panose="05000000000000000000" pitchFamily="2" charset="2"/>
              <a:buChar char="Ø"/>
            </a:pPr>
            <a:r>
              <a:rPr lang="tr-TR" sz="1400" dirty="0"/>
              <a:t>Ünlüler</a:t>
            </a:r>
          </a:p>
          <a:p>
            <a:pPr>
              <a:buFont typeface="Wingdings" panose="05000000000000000000" pitchFamily="2" charset="2"/>
              <a:buChar char="Ø"/>
            </a:pPr>
            <a:r>
              <a:rPr lang="tr-TR" sz="1400" dirty="0"/>
              <a:t>Heceler</a:t>
            </a:r>
          </a:p>
          <a:p>
            <a:pPr>
              <a:buFont typeface="Wingdings" panose="05000000000000000000" pitchFamily="2" charset="2"/>
              <a:buChar char="Ø"/>
            </a:pPr>
            <a:r>
              <a:rPr lang="tr-TR" sz="1400" dirty="0"/>
              <a:t>Sözcükler</a:t>
            </a:r>
          </a:p>
          <a:p>
            <a:r>
              <a:rPr lang="tr-TR" sz="2400" dirty="0"/>
              <a:t>Vurgu Çalışmaları </a:t>
            </a:r>
          </a:p>
          <a:p>
            <a:pPr>
              <a:buFont typeface="Wingdings" panose="05000000000000000000" pitchFamily="2" charset="2"/>
              <a:buChar char="Ø"/>
            </a:pPr>
            <a:r>
              <a:rPr lang="tr-TR" sz="1400" dirty="0"/>
              <a:t>Eklerin Vurgulanması</a:t>
            </a:r>
          </a:p>
          <a:p>
            <a:pPr>
              <a:buFont typeface="Wingdings" panose="05000000000000000000" pitchFamily="2" charset="2"/>
              <a:buChar char="Ø"/>
            </a:pPr>
            <a:r>
              <a:rPr lang="tr-TR" sz="1400" dirty="0"/>
              <a:t>Yüklemin Vurgulanması</a:t>
            </a:r>
          </a:p>
          <a:p>
            <a:pPr>
              <a:buFont typeface="Wingdings" panose="05000000000000000000" pitchFamily="2" charset="2"/>
              <a:buChar char="Ø"/>
            </a:pPr>
            <a:r>
              <a:rPr lang="tr-TR" sz="1400" dirty="0"/>
              <a:t>Öznenin Vurgulanması</a:t>
            </a:r>
          </a:p>
          <a:p>
            <a:pPr>
              <a:buFont typeface="Wingdings" panose="05000000000000000000" pitchFamily="2" charset="2"/>
              <a:buChar char="Ø"/>
            </a:pPr>
            <a:r>
              <a:rPr lang="tr-TR" sz="1400" dirty="0"/>
              <a:t>Soru Eki ve Sözcüklerinin Vurgulanması</a:t>
            </a:r>
          </a:p>
          <a:p>
            <a:r>
              <a:rPr lang="tr-TR" sz="2400" dirty="0"/>
              <a:t>Günlük Konuşmada Değişen Sözdizimi Farklılıkları Üzerine Çalışmalar</a:t>
            </a:r>
          </a:p>
          <a:p>
            <a:r>
              <a:rPr lang="tr-TR" sz="2400" dirty="0"/>
              <a:t>Konuşma Yönlendiriciler</a:t>
            </a:r>
          </a:p>
          <a:p>
            <a:pPr>
              <a:buFont typeface="Wingdings" panose="05000000000000000000" pitchFamily="2" charset="2"/>
              <a:buChar char="Ø"/>
            </a:pPr>
            <a:r>
              <a:rPr lang="tr-TR" sz="1400" dirty="0"/>
              <a:t>Bağlayıcılar: «yani, elbette, öyleyse, umarım, bence, sanırım , daha sonra, bunun için, bunun üzerine, ya sen vs.»</a:t>
            </a:r>
          </a:p>
          <a:p>
            <a:pPr>
              <a:buFont typeface="Wingdings" panose="05000000000000000000" pitchFamily="2" charset="2"/>
              <a:buChar char="Ø"/>
            </a:pPr>
            <a:r>
              <a:rPr lang="tr-TR" sz="1400" dirty="0"/>
              <a:t>Günlük ifadeler: «İlk kez duydum, inanamıyorum, akıl almaz bir şey bu, ben de öyle düşünüyorum, merak etme, tekrar görüşmek üzere, geçmiş olsun, kolay gelsin, iyi günler, afiyet olsun, öyle mi, nasıl istersen , hayırlısı vs.»</a:t>
            </a:r>
          </a:p>
          <a:p>
            <a:pPr>
              <a:buFont typeface="Wingdings" panose="05000000000000000000" pitchFamily="2" charset="2"/>
              <a:buChar char="Ø"/>
            </a:pPr>
            <a:r>
              <a:rPr lang="tr-TR" sz="1400" dirty="0"/>
              <a:t>Deyimler, atasözleri: «iç güveysinden hallice, işler tıkırında, bardaktan boşanırcasına yağmur yağıyor, bugünün işini yarına bırakma, her işte bir hayır vardır, vakit nakittir , eden bulur, sabreden derviş muradına ermiş vs.»</a:t>
            </a:r>
          </a:p>
          <a:p>
            <a:endParaRPr lang="tr-TR" dirty="0"/>
          </a:p>
          <a:p>
            <a:endParaRPr lang="tr-TR" dirty="0"/>
          </a:p>
        </p:txBody>
      </p:sp>
    </p:spTree>
    <p:extLst>
      <p:ext uri="{BB962C8B-B14F-4D97-AF65-F5344CB8AC3E}">
        <p14:creationId xmlns:p14="http://schemas.microsoft.com/office/powerpoint/2010/main" val="1664602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Sınıf İçi Uygulamalar</a:t>
            </a:r>
          </a:p>
        </p:txBody>
      </p:sp>
      <p:sp>
        <p:nvSpPr>
          <p:cNvPr id="3" name="İçerik Yer Tutucusu 2"/>
          <p:cNvSpPr>
            <a:spLocks noGrp="1"/>
          </p:cNvSpPr>
          <p:nvPr>
            <p:ph idx="1"/>
          </p:nvPr>
        </p:nvSpPr>
        <p:spPr>
          <a:xfrm>
            <a:off x="457200" y="1268760"/>
            <a:ext cx="8229600" cy="4857403"/>
          </a:xfrm>
        </p:spPr>
        <p:txBody>
          <a:bodyPr>
            <a:normAutofit fontScale="55000" lnSpcReduction="20000"/>
          </a:bodyPr>
          <a:lstStyle/>
          <a:p>
            <a:r>
              <a:rPr lang="tr-TR" dirty="0"/>
              <a:t>Çağrışım Oyunu</a:t>
            </a:r>
          </a:p>
          <a:p>
            <a:pPr>
              <a:buFont typeface="Wingdings" panose="05000000000000000000" pitchFamily="2" charset="2"/>
              <a:buChar char="Ø"/>
            </a:pPr>
            <a:r>
              <a:rPr lang="tr-TR" dirty="0"/>
              <a:t>Kelime </a:t>
            </a:r>
          </a:p>
          <a:p>
            <a:pPr>
              <a:buFont typeface="Wingdings" panose="05000000000000000000" pitchFamily="2" charset="2"/>
              <a:buChar char="Ø"/>
            </a:pPr>
            <a:r>
              <a:rPr lang="tr-TR" dirty="0"/>
              <a:t>Hikâye</a:t>
            </a:r>
          </a:p>
          <a:p>
            <a:pPr>
              <a:buFont typeface="Wingdings" panose="05000000000000000000" pitchFamily="2" charset="2"/>
              <a:buChar char="Ø"/>
            </a:pPr>
            <a:r>
              <a:rPr lang="tr-TR" dirty="0"/>
              <a:t>Beyin fırtınası (karışık/ kim söz isterse)</a:t>
            </a:r>
          </a:p>
          <a:p>
            <a:r>
              <a:rPr lang="tr-TR" dirty="0"/>
              <a:t>Yarışma</a:t>
            </a:r>
          </a:p>
          <a:p>
            <a:r>
              <a:rPr lang="tr-TR" dirty="0"/>
              <a:t>Sınıf Ortamında Simülasyon; Drama, Tiyatro (Rol değiştirme, taklit «Buyurun </a:t>
            </a:r>
            <a:r>
              <a:rPr lang="tr-TR" dirty="0" err="1"/>
              <a:t>buyurun</a:t>
            </a:r>
            <a:r>
              <a:rPr lang="tr-TR" dirty="0"/>
              <a:t>!», küçük kostümler; şapka, şemsiye, çanta, gözlük vs.)</a:t>
            </a:r>
          </a:p>
          <a:p>
            <a:r>
              <a:rPr lang="tr-TR" dirty="0"/>
              <a:t>Anadili Türkçe Olanlarla Buluşma</a:t>
            </a:r>
          </a:p>
          <a:p>
            <a:r>
              <a:rPr lang="tr-TR" dirty="0"/>
              <a:t>Hazırlıksız Konuşma</a:t>
            </a:r>
          </a:p>
          <a:p>
            <a:r>
              <a:rPr lang="tr-TR" dirty="0"/>
              <a:t>Hazırlıklı Sunum ve Konuşma</a:t>
            </a:r>
          </a:p>
          <a:p>
            <a:r>
              <a:rPr lang="tr-TR" dirty="0"/>
              <a:t>Tartışma</a:t>
            </a:r>
          </a:p>
          <a:p>
            <a:r>
              <a:rPr lang="tr-TR" dirty="0"/>
              <a:t>Öğrenci Ses Kaydı ve Deşifre</a:t>
            </a:r>
          </a:p>
          <a:p>
            <a:r>
              <a:rPr lang="tr-TR" dirty="0"/>
              <a:t>Dış Ortam Ses Kaydı ve Deşifre</a:t>
            </a:r>
          </a:p>
          <a:p>
            <a:r>
              <a:rPr lang="tr-TR" dirty="0"/>
              <a:t>Şarkı, Film, Haber, Şiir Dinleme</a:t>
            </a:r>
          </a:p>
          <a:p>
            <a:r>
              <a:rPr lang="tr-TR" dirty="0"/>
              <a:t>Yükse Sesle Okuma</a:t>
            </a:r>
          </a:p>
          <a:p>
            <a:r>
              <a:rPr lang="tr-TR" dirty="0"/>
              <a:t>Akıldan; tekerleme, bilmece, masal, şiir, şarkı vs. söyleme</a:t>
            </a:r>
          </a:p>
          <a:p>
            <a:r>
              <a:rPr lang="tr-TR" dirty="0"/>
              <a:t>Anlık Soru-Cevap Çalışması (Kim, Ne, Nerede, Nasıl; 5N 1K)</a:t>
            </a:r>
          </a:p>
          <a:p>
            <a:endParaRPr lang="tr-TR" dirty="0"/>
          </a:p>
          <a:p>
            <a:endParaRPr lang="tr-TR" dirty="0"/>
          </a:p>
        </p:txBody>
      </p:sp>
    </p:spTree>
    <p:extLst>
      <p:ext uri="{BB962C8B-B14F-4D97-AF65-F5344CB8AC3E}">
        <p14:creationId xmlns:p14="http://schemas.microsoft.com/office/powerpoint/2010/main" val="2255346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686800" cy="5904656"/>
          </a:xfrm>
        </p:spPr>
        <p:txBody>
          <a:bodyPr>
            <a:normAutofit fontScale="47500" lnSpcReduction="20000"/>
          </a:bodyPr>
          <a:lstStyle/>
          <a:p>
            <a:r>
              <a:rPr lang="tr-TR" dirty="0"/>
              <a:t>Dil öğretimi ve öğrenimi temelde iki ayrı becerinin kazandırılması üzerine kuruludur:</a:t>
            </a:r>
            <a:endParaRPr lang="en-US" dirty="0"/>
          </a:p>
          <a:p>
            <a:pPr marL="0" indent="0">
              <a:buNone/>
            </a:pPr>
            <a:r>
              <a:rPr lang="tr-TR" dirty="0"/>
              <a:t>Anlama ve Anlatma</a:t>
            </a:r>
            <a:endParaRPr lang="en-US" dirty="0"/>
          </a:p>
          <a:p>
            <a:endParaRPr lang="en-US" dirty="0"/>
          </a:p>
          <a:p>
            <a:pPr marL="0" indent="0">
              <a:buNone/>
            </a:pPr>
            <a:endParaRPr lang="en-US" dirty="0"/>
          </a:p>
          <a:p>
            <a:r>
              <a:rPr lang="tr-TR" b="1" dirty="0"/>
              <a:t>Başka şekilde ifade etme: </a:t>
            </a:r>
            <a:r>
              <a:rPr lang="tr-TR" dirty="0"/>
              <a:t>Bir durumu veya bir sözcüğü anlatmaya çalışma. Örneğin; “utanma” örneği için “Yüzünün rengi kırmızı oldu.” “Başını öne eğdi.” “Gözlerini kaçırdı.” gibi. Ya da “Acıktım.” demek yerine hangi cümleler kullanılabilir? “Güneş” başka nasıl anlatılabilir? Bir mevsimin özelliklerinden o mevsimi bulmak gibi. Öğreniciler gruplara ayrılıp da uygulanabilir.</a:t>
            </a:r>
            <a:endParaRPr lang="en-US" dirty="0"/>
          </a:p>
          <a:p>
            <a:endParaRPr lang="en-US" dirty="0"/>
          </a:p>
          <a:p>
            <a:r>
              <a:rPr lang="tr-TR" b="1" dirty="0"/>
              <a:t>Yakın veya eş anlamlı sözcükleri bulma</a:t>
            </a:r>
            <a:r>
              <a:rPr lang="tr-TR" dirty="0"/>
              <a:t>: Örneğin; “düşünme” ile bağlantılı sözcükleri bulma. “Kişi” için “insan, biri, birisi, bir kimse, herkes, hiç kimse, birileri, bazıları, kimileri--- fert, zat, muhterem, beyefendi, hanımefendi, bay, bayan, bey, hanım vb. </a:t>
            </a:r>
            <a:endParaRPr lang="en-US" dirty="0"/>
          </a:p>
          <a:p>
            <a:endParaRPr lang="en-US" dirty="0"/>
          </a:p>
          <a:p>
            <a:r>
              <a:rPr lang="tr-TR" b="1" dirty="0"/>
              <a:t>Yaygın kullanımlı sözcükler: “</a:t>
            </a:r>
            <a:r>
              <a:rPr lang="tr-TR" dirty="0"/>
              <a:t>Eh, hım, mesela, sonra, gibi, şey, abi, abla, ya, yani, hani, acaba, meğerse, yoksa, belki, neden olmasın, bence de, ben de, aynı, doğru, öyle mi, tamam, tabii, tabii ki, öyle ya, ondan sonra, nasıl diyeyim, böyle, aslında, kesinlikle, bana sorarsan, </a:t>
            </a:r>
            <a:r>
              <a:rPr lang="tr-TR" dirty="0" err="1"/>
              <a:t>Allahallah</a:t>
            </a:r>
            <a:r>
              <a:rPr lang="tr-TR" dirty="0"/>
              <a:t>, İnşallah, elbette vb.” Bağlaçlar, kalıp ifadeler yanında kişi zamirleri, </a:t>
            </a:r>
            <a:r>
              <a:rPr lang="tr-TR" dirty="0" err="1"/>
              <a:t>belgisiz</a:t>
            </a:r>
            <a:r>
              <a:rPr lang="tr-TR" dirty="0"/>
              <a:t> zamirler ve bunların hal ekleriyle kullanımları da çeşitli çalışmalarla öğretilir. “Birisi, birisine, birisinden, birisinde, birisini, birisiyle vb.” Genel olarak bu ifadeler konuşmayı beslediği gibi öğreniciye zaman ve özgüven kazandırır.</a:t>
            </a:r>
            <a:endParaRPr lang="en-US" dirty="0"/>
          </a:p>
          <a:p>
            <a:endParaRPr lang="en-US" dirty="0"/>
          </a:p>
          <a:p>
            <a:r>
              <a:rPr lang="tr-TR" b="1" dirty="0"/>
              <a:t>Eklerden sözcük türetme: </a:t>
            </a:r>
            <a:r>
              <a:rPr lang="tr-TR" dirty="0"/>
              <a:t>Aynı ek kullanılarak sözcük türetilir. Örneğin; “-</a:t>
            </a:r>
            <a:r>
              <a:rPr lang="tr-TR" dirty="0" err="1"/>
              <a:t>lI</a:t>
            </a:r>
            <a:r>
              <a:rPr lang="tr-TR" dirty="0"/>
              <a:t>" eki ile “şekerli, tuzlu, tatlı, yağlı vb.” sözcükleri türetme gibi. </a:t>
            </a:r>
            <a:r>
              <a:rPr lang="tr-TR" dirty="0" err="1"/>
              <a:t>Sesletimin</a:t>
            </a:r>
            <a:r>
              <a:rPr lang="tr-TR" dirty="0"/>
              <a:t> yanında dil bilgisini benimsetmek için de kullanılır. Burada yeni sözcükler de keşfedilebilir. Eğlenceli olabilir.</a:t>
            </a:r>
            <a:endParaRPr lang="en-US" dirty="0"/>
          </a:p>
          <a:p>
            <a:endParaRPr lang="en-US" dirty="0"/>
          </a:p>
          <a:p>
            <a:endParaRPr lang="en-US" dirty="0"/>
          </a:p>
        </p:txBody>
      </p:sp>
    </p:spTree>
    <p:extLst>
      <p:ext uri="{BB962C8B-B14F-4D97-AF65-F5344CB8AC3E}">
        <p14:creationId xmlns:p14="http://schemas.microsoft.com/office/powerpoint/2010/main" val="3281971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5616624"/>
          </a:xfrm>
        </p:spPr>
        <p:txBody>
          <a:bodyPr>
            <a:normAutofit fontScale="47500" lnSpcReduction="20000"/>
          </a:bodyPr>
          <a:lstStyle/>
          <a:p>
            <a:pPr marL="0" indent="0">
              <a:buNone/>
            </a:pPr>
            <a:endParaRPr lang="en-US" dirty="0"/>
          </a:p>
          <a:p>
            <a:r>
              <a:rPr lang="tr-TR" b="1" dirty="0"/>
              <a:t>Beden dili</a:t>
            </a:r>
            <a:r>
              <a:rPr lang="tr-TR" dirty="0"/>
              <a:t>: Eller, jestler ve mimiklerle gösterilenler diğerleri tarafından yorumlanır. Hikâye oluşturmaya dek sürdürülebilir. Üzgün görünen birinin neden üzgün olduğuyla ilgili konuşmak gibi. Bu sırada, gösterme işini yapan hikâye ilerledikçe olaya yön vermeye devam edebilir.</a:t>
            </a:r>
            <a:endParaRPr lang="en-US" dirty="0"/>
          </a:p>
          <a:p>
            <a:pPr marL="0" indent="0">
              <a:buNone/>
            </a:pPr>
            <a:endParaRPr lang="en-US" dirty="0"/>
          </a:p>
          <a:p>
            <a:r>
              <a:rPr lang="tr-TR" b="1" dirty="0"/>
              <a:t>Cümle tamamlamak için yardım isteme: </a:t>
            </a:r>
            <a:r>
              <a:rPr lang="tr-TR" dirty="0"/>
              <a:t>Yarım bırakılan cümlelerin tamamlanması istenir. “İstanbul’u seviyorum, çünkü…” gibi. “Evime hırsız girdi, …” (bilgisayarım çalındı, polise gitmeliyim, ne yapacağım vb.) “Tatile gitmek istiyordum ama …”</a:t>
            </a:r>
            <a:endParaRPr lang="en-US" dirty="0"/>
          </a:p>
          <a:p>
            <a:endParaRPr lang="en-US" dirty="0"/>
          </a:p>
          <a:p>
            <a:r>
              <a:rPr lang="tr-TR" b="1" dirty="0"/>
              <a:t>Çağrışım oyunu: </a:t>
            </a:r>
            <a:r>
              <a:rPr lang="tr-TR" dirty="0"/>
              <a:t>İlk başta sözcüklerle, sonrasında cümlelerle yapılır. Çember oluşturulur. Her söz hakkı gelen kişi (sırayla ilerler) kendinden önce söylenen sözcükle ilgili bir başka sözcük söyler. İlk başta tek tur, sonrasında iki veya üç tur yapılıp geri dönülür. Geri dönüşte herkes bir önceki söylenen sözcüğü hatırlamak durumundadır. Yeni sözcükler öğrenildiği gibi yüksek sesle, herkesin anlayacağı bir biçimde telaffuz etmeye ve sonuçta iletişim becerisini geliştirmeye yardımcı olur. Sonraki aşamalarda sadece belli zamanlar ekseninde cümle kurma, birlikte </a:t>
            </a:r>
            <a:r>
              <a:rPr lang="tr-TR" dirty="0" err="1"/>
              <a:t>hik</a:t>
            </a:r>
            <a:r>
              <a:rPr lang="en-US" dirty="0" err="1"/>
              <a:t>âye</a:t>
            </a:r>
            <a:r>
              <a:rPr lang="en-US" dirty="0"/>
              <a:t> </a:t>
            </a:r>
            <a:r>
              <a:rPr lang="en-US" dirty="0" err="1"/>
              <a:t>oluşturma</a:t>
            </a:r>
            <a:r>
              <a:rPr lang="en-US" dirty="0"/>
              <a:t> </a:t>
            </a:r>
            <a:r>
              <a:rPr lang="en-US" dirty="0" err="1"/>
              <a:t>alıştırmaları</a:t>
            </a:r>
            <a:r>
              <a:rPr lang="en-US" dirty="0"/>
              <a:t> </a:t>
            </a:r>
            <a:r>
              <a:rPr lang="en-US" dirty="0" err="1"/>
              <a:t>yapılır</a:t>
            </a:r>
            <a:r>
              <a:rPr lang="en-US" dirty="0"/>
              <a:t>. </a:t>
            </a:r>
            <a:r>
              <a:rPr lang="en-US" dirty="0" err="1"/>
              <a:t>Oldukça</a:t>
            </a:r>
            <a:r>
              <a:rPr lang="en-US" dirty="0"/>
              <a:t> </a:t>
            </a:r>
            <a:r>
              <a:rPr lang="en-US" dirty="0" err="1"/>
              <a:t>eğlencelidir</a:t>
            </a:r>
            <a:r>
              <a:rPr lang="en-US" dirty="0"/>
              <a:t>. </a:t>
            </a:r>
            <a:r>
              <a:rPr lang="en-US" dirty="0" err="1"/>
              <a:t>İletişim</a:t>
            </a:r>
            <a:r>
              <a:rPr lang="en-US" dirty="0"/>
              <a:t>, </a:t>
            </a:r>
            <a:r>
              <a:rPr lang="en-US" dirty="0" err="1"/>
              <a:t>diyalog</a:t>
            </a:r>
            <a:r>
              <a:rPr lang="en-US" dirty="0"/>
              <a:t>, </a:t>
            </a:r>
            <a:r>
              <a:rPr lang="en-US" dirty="0" err="1"/>
              <a:t>anlatı</a:t>
            </a:r>
            <a:r>
              <a:rPr lang="en-US" dirty="0"/>
              <a:t> </a:t>
            </a:r>
            <a:r>
              <a:rPr lang="en-US" dirty="0" err="1"/>
              <a:t>konularında</a:t>
            </a:r>
            <a:r>
              <a:rPr lang="en-US" dirty="0"/>
              <a:t> </a:t>
            </a:r>
            <a:r>
              <a:rPr lang="en-US" dirty="0" err="1"/>
              <a:t>geliştirir</a:t>
            </a:r>
            <a:r>
              <a:rPr lang="en-US" dirty="0"/>
              <a:t>.</a:t>
            </a:r>
          </a:p>
          <a:p>
            <a:endParaRPr lang="en-US" dirty="0"/>
          </a:p>
          <a:p>
            <a:r>
              <a:rPr lang="en-US" b="1" dirty="0" err="1"/>
              <a:t>Hazırlıksız</a:t>
            </a:r>
            <a:r>
              <a:rPr lang="en-US" b="1" dirty="0"/>
              <a:t> </a:t>
            </a:r>
            <a:r>
              <a:rPr lang="en-US" b="1" dirty="0" err="1"/>
              <a:t>konuşma</a:t>
            </a:r>
            <a:r>
              <a:rPr lang="en-US" b="1" dirty="0"/>
              <a:t> </a:t>
            </a:r>
            <a:r>
              <a:rPr lang="en-US" b="1" dirty="0" err="1"/>
              <a:t>çalışması</a:t>
            </a:r>
            <a:r>
              <a:rPr lang="en-US" b="1" dirty="0"/>
              <a:t>: </a:t>
            </a:r>
            <a:r>
              <a:rPr lang="en-US" dirty="0" err="1"/>
              <a:t>Seviye</a:t>
            </a:r>
            <a:r>
              <a:rPr lang="en-US" dirty="0"/>
              <a:t> </a:t>
            </a:r>
            <a:r>
              <a:rPr lang="en-US" dirty="0" err="1"/>
              <a:t>seviye</a:t>
            </a:r>
            <a:r>
              <a:rPr lang="en-US" dirty="0"/>
              <a:t> </a:t>
            </a:r>
            <a:r>
              <a:rPr lang="en-US" dirty="0" err="1"/>
              <a:t>uygulanabilir</a:t>
            </a:r>
            <a:r>
              <a:rPr lang="en-US" dirty="0"/>
              <a:t>. </a:t>
            </a:r>
            <a:r>
              <a:rPr lang="en-US" dirty="0" err="1"/>
              <a:t>Seviyeye</a:t>
            </a:r>
            <a:r>
              <a:rPr lang="en-US" dirty="0"/>
              <a:t> </a:t>
            </a:r>
            <a:r>
              <a:rPr lang="en-US" dirty="0" err="1"/>
              <a:t>göre</a:t>
            </a:r>
            <a:r>
              <a:rPr lang="en-US" dirty="0"/>
              <a:t> </a:t>
            </a:r>
            <a:r>
              <a:rPr lang="en-US" dirty="0" err="1"/>
              <a:t>öğrenicilere</a:t>
            </a:r>
            <a:r>
              <a:rPr lang="en-US" dirty="0"/>
              <a:t> </a:t>
            </a:r>
            <a:r>
              <a:rPr lang="en-US" dirty="0" err="1"/>
              <a:t>bir</a:t>
            </a:r>
            <a:r>
              <a:rPr lang="en-US" dirty="0"/>
              <a:t> </a:t>
            </a:r>
            <a:r>
              <a:rPr lang="en-US" dirty="0" err="1"/>
              <a:t>konu</a:t>
            </a:r>
            <a:r>
              <a:rPr lang="en-US" dirty="0"/>
              <a:t>; </a:t>
            </a:r>
            <a:r>
              <a:rPr lang="en-US" dirty="0" err="1"/>
              <a:t>cümle</a:t>
            </a:r>
            <a:r>
              <a:rPr lang="en-US" dirty="0"/>
              <a:t>, </a:t>
            </a:r>
            <a:r>
              <a:rPr lang="en-US" dirty="0" err="1"/>
              <a:t>resim</a:t>
            </a:r>
            <a:r>
              <a:rPr lang="en-US" dirty="0"/>
              <a:t>, </a:t>
            </a:r>
            <a:r>
              <a:rPr lang="en-US" dirty="0" err="1"/>
              <a:t>fotoğraf</a:t>
            </a:r>
            <a:r>
              <a:rPr lang="en-US" dirty="0"/>
              <a:t>, </a:t>
            </a:r>
            <a:r>
              <a:rPr lang="en-US" dirty="0" err="1"/>
              <a:t>nesne</a:t>
            </a:r>
            <a:r>
              <a:rPr lang="en-US" dirty="0"/>
              <a:t> vs. </a:t>
            </a:r>
            <a:r>
              <a:rPr lang="en-US" dirty="0" err="1"/>
              <a:t>verilir</a:t>
            </a:r>
            <a:r>
              <a:rPr lang="en-US" dirty="0"/>
              <a:t> </a:t>
            </a:r>
            <a:r>
              <a:rPr lang="en-US" dirty="0" err="1"/>
              <a:t>ve</a:t>
            </a:r>
            <a:r>
              <a:rPr lang="en-US" dirty="0"/>
              <a:t> </a:t>
            </a:r>
            <a:r>
              <a:rPr lang="en-US" dirty="0" err="1"/>
              <a:t>durmaksızın</a:t>
            </a:r>
            <a:r>
              <a:rPr lang="en-US" dirty="0"/>
              <a:t> </a:t>
            </a:r>
            <a:r>
              <a:rPr lang="en-US" dirty="0" err="1"/>
              <a:t>beş</a:t>
            </a:r>
            <a:r>
              <a:rPr lang="en-US" dirty="0"/>
              <a:t> </a:t>
            </a:r>
            <a:r>
              <a:rPr lang="en-US" dirty="0" err="1"/>
              <a:t>dakika</a:t>
            </a:r>
            <a:r>
              <a:rPr lang="en-US" dirty="0"/>
              <a:t> </a:t>
            </a:r>
            <a:r>
              <a:rPr lang="en-US" dirty="0" err="1"/>
              <a:t>konuşması</a:t>
            </a:r>
            <a:r>
              <a:rPr lang="en-US" dirty="0"/>
              <a:t> </a:t>
            </a:r>
            <a:r>
              <a:rPr lang="en-US" dirty="0" err="1"/>
              <a:t>istenir</a:t>
            </a:r>
            <a:r>
              <a:rPr lang="en-US" dirty="0"/>
              <a:t>. </a:t>
            </a:r>
            <a:r>
              <a:rPr lang="en-US" dirty="0" err="1"/>
              <a:t>Amaç</a:t>
            </a:r>
            <a:r>
              <a:rPr lang="en-US" dirty="0"/>
              <a:t> </a:t>
            </a:r>
            <a:r>
              <a:rPr lang="en-US" dirty="0" err="1"/>
              <a:t>durmaksızın</a:t>
            </a:r>
            <a:r>
              <a:rPr lang="en-US" dirty="0"/>
              <a:t> </a:t>
            </a:r>
            <a:r>
              <a:rPr lang="en-US" dirty="0" err="1"/>
              <a:t>konuşmak</a:t>
            </a:r>
            <a:r>
              <a:rPr lang="en-US" dirty="0"/>
              <a:t> </a:t>
            </a:r>
            <a:r>
              <a:rPr lang="en-US" dirty="0" err="1"/>
              <a:t>olacaktır</a:t>
            </a:r>
            <a:r>
              <a:rPr lang="en-US" dirty="0"/>
              <a:t>. </a:t>
            </a:r>
          </a:p>
          <a:p>
            <a:pPr marL="0" indent="0">
              <a:buNone/>
            </a:pPr>
            <a:endParaRPr lang="en-US" dirty="0"/>
          </a:p>
          <a:p>
            <a:r>
              <a:rPr lang="en-US" b="1" dirty="0" err="1"/>
              <a:t>Hazırlıklı</a:t>
            </a:r>
            <a:r>
              <a:rPr lang="en-US" b="1" dirty="0"/>
              <a:t> </a:t>
            </a:r>
            <a:r>
              <a:rPr lang="en-US" b="1" dirty="0" err="1"/>
              <a:t>konuşma</a:t>
            </a:r>
            <a:r>
              <a:rPr lang="en-US" b="1" dirty="0"/>
              <a:t> </a:t>
            </a:r>
            <a:r>
              <a:rPr lang="en-US" b="1" dirty="0" err="1"/>
              <a:t>çalışması</a:t>
            </a:r>
            <a:r>
              <a:rPr lang="en-US" b="1" dirty="0"/>
              <a:t>: </a:t>
            </a:r>
            <a:r>
              <a:rPr lang="en-US" dirty="0"/>
              <a:t>Belli </a:t>
            </a:r>
            <a:r>
              <a:rPr lang="en-US" dirty="0" err="1"/>
              <a:t>bir</a:t>
            </a:r>
            <a:r>
              <a:rPr lang="en-US" dirty="0"/>
              <a:t> </a:t>
            </a:r>
            <a:r>
              <a:rPr lang="en-US" dirty="0" err="1"/>
              <a:t>sürede</a:t>
            </a:r>
            <a:r>
              <a:rPr lang="en-US" dirty="0"/>
              <a:t> </a:t>
            </a:r>
            <a:r>
              <a:rPr lang="en-US" dirty="0" err="1"/>
              <a:t>hazırlanılması</a:t>
            </a:r>
            <a:r>
              <a:rPr lang="en-US" dirty="0"/>
              <a:t> </a:t>
            </a:r>
            <a:r>
              <a:rPr lang="en-US" dirty="0" err="1"/>
              <a:t>istenen</a:t>
            </a:r>
            <a:r>
              <a:rPr lang="en-US" dirty="0"/>
              <a:t> </a:t>
            </a:r>
            <a:r>
              <a:rPr lang="en-US" dirty="0" err="1"/>
              <a:t>konuların</a:t>
            </a:r>
            <a:r>
              <a:rPr lang="en-US" dirty="0"/>
              <a:t> </a:t>
            </a:r>
            <a:r>
              <a:rPr lang="en-US" dirty="0" err="1"/>
              <a:t>sunumu</a:t>
            </a:r>
            <a:r>
              <a:rPr lang="en-US" dirty="0"/>
              <a:t> (</a:t>
            </a:r>
            <a:r>
              <a:rPr lang="en-US" dirty="0" err="1"/>
              <a:t>görsel</a:t>
            </a:r>
            <a:r>
              <a:rPr lang="en-US" dirty="0"/>
              <a:t> </a:t>
            </a:r>
            <a:r>
              <a:rPr lang="en-US" dirty="0" err="1"/>
              <a:t>kullanımı</a:t>
            </a:r>
            <a:r>
              <a:rPr lang="en-US" dirty="0"/>
              <a:t> </a:t>
            </a:r>
            <a:r>
              <a:rPr lang="en-US" dirty="0" err="1"/>
              <a:t>teşvik</a:t>
            </a:r>
            <a:r>
              <a:rPr lang="en-US" dirty="0"/>
              <a:t> </a:t>
            </a:r>
            <a:r>
              <a:rPr lang="en-US" dirty="0" err="1"/>
              <a:t>edilir</a:t>
            </a:r>
            <a:r>
              <a:rPr lang="en-US" dirty="0"/>
              <a:t>) </a:t>
            </a:r>
            <a:r>
              <a:rPr lang="en-US" dirty="0" err="1"/>
              <a:t>yapılır</a:t>
            </a:r>
            <a:r>
              <a:rPr lang="en-US" dirty="0"/>
              <a:t>. </a:t>
            </a:r>
            <a:r>
              <a:rPr lang="en-US" dirty="0" err="1"/>
              <a:t>Sunumun</a:t>
            </a:r>
            <a:r>
              <a:rPr lang="en-US" dirty="0"/>
              <a:t> </a:t>
            </a:r>
            <a:r>
              <a:rPr lang="en-US" dirty="0" err="1"/>
              <a:t>ardından</a:t>
            </a:r>
            <a:r>
              <a:rPr lang="en-US" dirty="0"/>
              <a:t> </a:t>
            </a:r>
            <a:r>
              <a:rPr lang="en-US" dirty="0" err="1"/>
              <a:t>sorular</a:t>
            </a:r>
            <a:r>
              <a:rPr lang="en-US" dirty="0"/>
              <a:t> </a:t>
            </a:r>
            <a:r>
              <a:rPr lang="en-US" dirty="0" err="1"/>
              <a:t>alınır</a:t>
            </a:r>
            <a:r>
              <a:rPr lang="en-US" dirty="0"/>
              <a:t>. </a:t>
            </a:r>
            <a:r>
              <a:rPr lang="en-US" dirty="0" err="1"/>
              <a:t>Bunun</a:t>
            </a:r>
            <a:r>
              <a:rPr lang="en-US" dirty="0"/>
              <a:t> </a:t>
            </a:r>
            <a:r>
              <a:rPr lang="en-US" dirty="0" err="1"/>
              <a:t>gibi</a:t>
            </a:r>
            <a:r>
              <a:rPr lang="en-US" dirty="0"/>
              <a:t>, belli </a:t>
            </a:r>
            <a:r>
              <a:rPr lang="en-US" dirty="0" err="1"/>
              <a:t>konular</a:t>
            </a:r>
            <a:r>
              <a:rPr lang="en-US" dirty="0"/>
              <a:t> </a:t>
            </a:r>
            <a:r>
              <a:rPr lang="en-US" dirty="0" err="1"/>
              <a:t>etrafında</a:t>
            </a:r>
            <a:r>
              <a:rPr lang="en-US" dirty="0"/>
              <a:t> </a:t>
            </a:r>
            <a:r>
              <a:rPr lang="en-US" dirty="0" err="1"/>
              <a:t>bilgi</a:t>
            </a:r>
            <a:r>
              <a:rPr lang="en-US" dirty="0"/>
              <a:t> </a:t>
            </a:r>
            <a:r>
              <a:rPr lang="en-US" dirty="0" err="1"/>
              <a:t>yarışmaları</a:t>
            </a:r>
            <a:r>
              <a:rPr lang="en-US" dirty="0"/>
              <a:t> </a:t>
            </a:r>
            <a:r>
              <a:rPr lang="en-US" dirty="0" err="1"/>
              <a:t>düzenlenir</a:t>
            </a:r>
            <a:r>
              <a:rPr lang="en-US" dirty="0"/>
              <a:t> </a:t>
            </a:r>
            <a:r>
              <a:rPr lang="en-US" dirty="0" err="1"/>
              <a:t>ve</a:t>
            </a:r>
            <a:r>
              <a:rPr lang="en-US" dirty="0"/>
              <a:t> </a:t>
            </a:r>
            <a:r>
              <a:rPr lang="en-US" dirty="0" err="1"/>
              <a:t>puanlar</a:t>
            </a:r>
            <a:r>
              <a:rPr lang="en-US" dirty="0"/>
              <a:t> vs. </a:t>
            </a:r>
            <a:r>
              <a:rPr lang="en-US" dirty="0" err="1"/>
              <a:t>yazılarak</a:t>
            </a:r>
            <a:r>
              <a:rPr lang="en-US" dirty="0"/>
              <a:t> </a:t>
            </a:r>
            <a:r>
              <a:rPr lang="en-US" dirty="0" err="1"/>
              <a:t>motivasyon</a:t>
            </a:r>
            <a:r>
              <a:rPr lang="en-US" dirty="0"/>
              <a:t> </a:t>
            </a:r>
            <a:r>
              <a:rPr lang="en-US" dirty="0" err="1"/>
              <a:t>aracı</a:t>
            </a:r>
            <a:r>
              <a:rPr lang="en-US" dirty="0"/>
              <a:t> </a:t>
            </a:r>
            <a:r>
              <a:rPr lang="en-US" dirty="0" err="1"/>
              <a:t>olarak</a:t>
            </a:r>
            <a:r>
              <a:rPr lang="en-US" dirty="0"/>
              <a:t> </a:t>
            </a:r>
            <a:r>
              <a:rPr lang="en-US" dirty="0" err="1"/>
              <a:t>kazanan</a:t>
            </a:r>
            <a:r>
              <a:rPr lang="en-US" dirty="0"/>
              <a:t> </a:t>
            </a:r>
            <a:r>
              <a:rPr lang="en-US" dirty="0" err="1"/>
              <a:t>gruba</a:t>
            </a:r>
            <a:r>
              <a:rPr lang="en-US" dirty="0"/>
              <a:t>/ </a:t>
            </a:r>
            <a:r>
              <a:rPr lang="en-US" dirty="0" err="1"/>
              <a:t>kişiye</a:t>
            </a:r>
            <a:r>
              <a:rPr lang="en-US" dirty="0"/>
              <a:t> </a:t>
            </a:r>
            <a:r>
              <a:rPr lang="en-US" dirty="0" err="1"/>
              <a:t>ödül</a:t>
            </a:r>
            <a:r>
              <a:rPr lang="en-US" dirty="0"/>
              <a:t> </a:t>
            </a:r>
            <a:r>
              <a:rPr lang="en-US" dirty="0" err="1"/>
              <a:t>verilebilebilir</a:t>
            </a:r>
            <a:r>
              <a:rPr lang="en-US" dirty="0"/>
              <a:t>.</a:t>
            </a:r>
          </a:p>
          <a:p>
            <a:endParaRPr lang="en-US" dirty="0"/>
          </a:p>
        </p:txBody>
      </p:sp>
    </p:spTree>
    <p:extLst>
      <p:ext uri="{BB962C8B-B14F-4D97-AF65-F5344CB8AC3E}">
        <p14:creationId xmlns:p14="http://schemas.microsoft.com/office/powerpoint/2010/main" val="2841085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65312"/>
            <a:ext cx="8820472" cy="6192688"/>
          </a:xfrm>
        </p:spPr>
        <p:txBody>
          <a:bodyPr>
            <a:normAutofit fontScale="47500" lnSpcReduction="20000"/>
          </a:bodyPr>
          <a:lstStyle/>
          <a:p>
            <a:r>
              <a:rPr lang="tr-TR" b="1" dirty="0"/>
              <a:t>Cümleden cümleler türetme: </a:t>
            </a:r>
            <a:r>
              <a:rPr lang="tr-TR" dirty="0"/>
              <a:t>Verilen uzun bir cümle ya da paragraftan kısa cümleler türetilir. Örneğin; “Ilgaz, Anadolu</a:t>
            </a:r>
            <a:r>
              <a:rPr lang="en-US" dirty="0"/>
              <a:t>’nun </a:t>
            </a:r>
            <a:r>
              <a:rPr lang="en-US" dirty="0" err="1"/>
              <a:t>sen</a:t>
            </a:r>
            <a:r>
              <a:rPr lang="en-US" dirty="0"/>
              <a:t> </a:t>
            </a:r>
            <a:r>
              <a:rPr lang="en-US" dirty="0" err="1"/>
              <a:t>yüce</a:t>
            </a:r>
            <a:r>
              <a:rPr lang="en-US" dirty="0"/>
              <a:t> </a:t>
            </a:r>
            <a:r>
              <a:rPr lang="en-US" dirty="0" err="1"/>
              <a:t>bir</a:t>
            </a:r>
            <a:r>
              <a:rPr lang="en-US" dirty="0"/>
              <a:t> </a:t>
            </a:r>
            <a:r>
              <a:rPr lang="en-US" dirty="0" err="1"/>
              <a:t>dağısın</a:t>
            </a:r>
            <a:r>
              <a:rPr lang="en-US" dirty="0"/>
              <a:t>.”</a:t>
            </a:r>
            <a:r>
              <a:rPr lang="en-US" dirty="0" err="1"/>
              <a:t>dan</a:t>
            </a:r>
            <a:r>
              <a:rPr lang="en-US" dirty="0"/>
              <a:t> </a:t>
            </a:r>
            <a:r>
              <a:rPr lang="en-US" dirty="0" err="1"/>
              <a:t>hareketle</a:t>
            </a:r>
            <a:r>
              <a:rPr lang="en-US" dirty="0"/>
              <a:t> “</a:t>
            </a:r>
            <a:r>
              <a:rPr lang="en-US" dirty="0" err="1"/>
              <a:t>Ilgaz</a:t>
            </a:r>
            <a:r>
              <a:rPr lang="en-US" dirty="0"/>
              <a:t> </a:t>
            </a:r>
            <a:r>
              <a:rPr lang="en-US" dirty="0" err="1"/>
              <a:t>bir</a:t>
            </a:r>
            <a:r>
              <a:rPr lang="en-US" dirty="0"/>
              <a:t> </a:t>
            </a:r>
            <a:r>
              <a:rPr lang="en-US" dirty="0" err="1"/>
              <a:t>dağdır</a:t>
            </a:r>
            <a:r>
              <a:rPr lang="en-US" dirty="0"/>
              <a:t>.” “</a:t>
            </a:r>
            <a:r>
              <a:rPr lang="en-US" dirty="0" err="1"/>
              <a:t>Ilgaz</a:t>
            </a:r>
            <a:r>
              <a:rPr lang="en-US" dirty="0"/>
              <a:t> </a:t>
            </a:r>
            <a:r>
              <a:rPr lang="en-US" dirty="0" err="1"/>
              <a:t>Anadolu’dadır</a:t>
            </a:r>
            <a:r>
              <a:rPr lang="en-US" dirty="0"/>
              <a:t>.” “</a:t>
            </a:r>
            <a:r>
              <a:rPr lang="en-US" dirty="0" err="1"/>
              <a:t>Ilgaz</a:t>
            </a:r>
            <a:r>
              <a:rPr lang="en-US" dirty="0"/>
              <a:t> </a:t>
            </a:r>
            <a:r>
              <a:rPr lang="en-US" dirty="0" err="1"/>
              <a:t>yüce</a:t>
            </a:r>
            <a:r>
              <a:rPr lang="en-US" dirty="0"/>
              <a:t> </a:t>
            </a:r>
            <a:r>
              <a:rPr lang="en-US" dirty="0" err="1"/>
              <a:t>bir</a:t>
            </a:r>
            <a:r>
              <a:rPr lang="en-US" dirty="0"/>
              <a:t> </a:t>
            </a:r>
            <a:r>
              <a:rPr lang="en-US" dirty="0" err="1"/>
              <a:t>dağdır</a:t>
            </a:r>
            <a:r>
              <a:rPr lang="en-US" dirty="0"/>
              <a:t>, </a:t>
            </a:r>
            <a:r>
              <a:rPr lang="en-US" dirty="0" err="1"/>
              <a:t>yüksek</a:t>
            </a:r>
            <a:r>
              <a:rPr lang="en-US" dirty="0"/>
              <a:t> </a:t>
            </a:r>
            <a:r>
              <a:rPr lang="en-US" dirty="0" err="1"/>
              <a:t>bir</a:t>
            </a:r>
            <a:r>
              <a:rPr lang="en-US" dirty="0"/>
              <a:t> </a:t>
            </a:r>
            <a:r>
              <a:rPr lang="en-US" dirty="0" err="1"/>
              <a:t>dağdır</a:t>
            </a:r>
            <a:r>
              <a:rPr lang="en-US" dirty="0"/>
              <a:t>.” </a:t>
            </a:r>
            <a:r>
              <a:rPr lang="en-US" dirty="0" err="1"/>
              <a:t>gibi</a:t>
            </a:r>
            <a:r>
              <a:rPr lang="en-US" dirty="0"/>
              <a:t>. “</a:t>
            </a:r>
            <a:r>
              <a:rPr lang="en-US" dirty="0" err="1"/>
              <a:t>Taksim’e</a:t>
            </a:r>
            <a:r>
              <a:rPr lang="en-US" dirty="0"/>
              <a:t> </a:t>
            </a:r>
            <a:r>
              <a:rPr lang="en-US" dirty="0" err="1"/>
              <a:t>geçen</a:t>
            </a:r>
            <a:r>
              <a:rPr lang="en-US" dirty="0"/>
              <a:t> ay </a:t>
            </a:r>
            <a:r>
              <a:rPr lang="en-US" dirty="0" err="1"/>
              <a:t>taşınan</a:t>
            </a:r>
            <a:r>
              <a:rPr lang="en-US" dirty="0"/>
              <a:t> Ali, </a:t>
            </a:r>
            <a:r>
              <a:rPr lang="en-US" dirty="0" err="1"/>
              <a:t>müzisyen</a:t>
            </a:r>
            <a:r>
              <a:rPr lang="en-US" dirty="0"/>
              <a:t> </a:t>
            </a:r>
            <a:r>
              <a:rPr lang="en-US" dirty="0" err="1"/>
              <a:t>komşusunun</a:t>
            </a:r>
            <a:r>
              <a:rPr lang="en-US" dirty="0"/>
              <a:t> </a:t>
            </a:r>
            <a:r>
              <a:rPr lang="en-US" dirty="0" err="1"/>
              <a:t>yaptığı</a:t>
            </a:r>
            <a:r>
              <a:rPr lang="en-US" dirty="0"/>
              <a:t> </a:t>
            </a:r>
            <a:r>
              <a:rPr lang="en-US" dirty="0" err="1"/>
              <a:t>gürültü</a:t>
            </a:r>
            <a:r>
              <a:rPr lang="en-US" dirty="0"/>
              <a:t> </a:t>
            </a:r>
            <a:r>
              <a:rPr lang="en-US" dirty="0" err="1"/>
              <a:t>üzerine</a:t>
            </a:r>
            <a:r>
              <a:rPr lang="en-US" dirty="0"/>
              <a:t> </a:t>
            </a:r>
            <a:r>
              <a:rPr lang="en-US" dirty="0" err="1"/>
              <a:t>polisi</a:t>
            </a:r>
            <a:r>
              <a:rPr lang="en-US" dirty="0"/>
              <a:t> </a:t>
            </a:r>
            <a:r>
              <a:rPr lang="en-US" dirty="0" err="1"/>
              <a:t>aradı</a:t>
            </a:r>
            <a:r>
              <a:rPr lang="en-US" dirty="0"/>
              <a:t>.” </a:t>
            </a:r>
            <a:r>
              <a:rPr lang="en-US" dirty="0" err="1"/>
              <a:t>cümlesinden</a:t>
            </a:r>
            <a:r>
              <a:rPr lang="en-US" dirty="0"/>
              <a:t> </a:t>
            </a:r>
            <a:r>
              <a:rPr lang="en-US" dirty="0" err="1"/>
              <a:t>hareketle</a:t>
            </a:r>
            <a:r>
              <a:rPr lang="en-US" dirty="0"/>
              <a:t> “Ali </a:t>
            </a:r>
            <a:r>
              <a:rPr lang="en-US" dirty="0" err="1"/>
              <a:t>geçen</a:t>
            </a:r>
            <a:r>
              <a:rPr lang="en-US" dirty="0"/>
              <a:t> ay </a:t>
            </a:r>
            <a:r>
              <a:rPr lang="en-US" dirty="0" err="1"/>
              <a:t>Taksim’e</a:t>
            </a:r>
            <a:r>
              <a:rPr lang="en-US" dirty="0"/>
              <a:t> </a:t>
            </a:r>
            <a:r>
              <a:rPr lang="en-US" dirty="0" err="1"/>
              <a:t>taşındı</a:t>
            </a:r>
            <a:r>
              <a:rPr lang="en-US" dirty="0"/>
              <a:t>.” “</a:t>
            </a:r>
            <a:r>
              <a:rPr lang="en-US" dirty="0" err="1"/>
              <a:t>Ali’nin</a:t>
            </a:r>
            <a:r>
              <a:rPr lang="en-US" dirty="0"/>
              <a:t> </a:t>
            </a:r>
            <a:r>
              <a:rPr lang="en-US" dirty="0" err="1"/>
              <a:t>komşusu</a:t>
            </a:r>
            <a:r>
              <a:rPr lang="en-US" dirty="0"/>
              <a:t> </a:t>
            </a:r>
            <a:r>
              <a:rPr lang="en-US" dirty="0" err="1"/>
              <a:t>müzisyendir</a:t>
            </a:r>
            <a:r>
              <a:rPr lang="en-US" dirty="0"/>
              <a:t>.”</a:t>
            </a:r>
            <a:r>
              <a:rPr lang="tr-TR" dirty="0"/>
              <a:t> Bu çalışma ilerleyen seviyelerde, hikâyeler ve gazete haberleri (</a:t>
            </a:r>
            <a:r>
              <a:rPr lang="tr-TR" dirty="0" err="1"/>
              <a:t>grift</a:t>
            </a:r>
            <a:r>
              <a:rPr lang="tr-TR" dirty="0"/>
              <a:t> yapısını çözmek üzere) ile de yapılabilir. </a:t>
            </a:r>
            <a:endParaRPr lang="en-US" dirty="0"/>
          </a:p>
          <a:p>
            <a:pPr marL="0" indent="0">
              <a:buNone/>
            </a:pPr>
            <a:endParaRPr lang="en-US" dirty="0"/>
          </a:p>
          <a:p>
            <a:r>
              <a:rPr lang="tr-TR" b="1" dirty="0"/>
              <a:t>Sözcüklerden cümleler türetme: </a:t>
            </a:r>
            <a:r>
              <a:rPr lang="tr-TR" dirty="0"/>
              <a:t>Dağınık verilen sözcükleri, yüklemleri kullanarak cümle türetmeleri istenir. Yarışma etkinliği yapılırsa en çok cümle üreten kişiye ya da grup birinci olur.</a:t>
            </a:r>
            <a:endParaRPr lang="en-US" dirty="0"/>
          </a:p>
          <a:p>
            <a:pPr marL="0" indent="0">
              <a:buNone/>
            </a:pPr>
            <a:endParaRPr lang="en-US" dirty="0"/>
          </a:p>
          <a:p>
            <a:r>
              <a:rPr lang="tr-TR" b="1" dirty="0"/>
              <a:t>Soru cevap: </a:t>
            </a:r>
            <a:r>
              <a:rPr lang="tr-TR" dirty="0"/>
              <a:t>Özellikle, cevabı kısa sorular tercih edilir. Sonu “</a:t>
            </a:r>
            <a:r>
              <a:rPr lang="tr-TR" dirty="0" err="1"/>
              <a:t>mI</a:t>
            </a:r>
            <a:r>
              <a:rPr lang="tr-TR" dirty="0"/>
              <a:t>?”, “… değil mi?”, “… ne?”, “… nasıl?”, “… kaç?” ile biten sorular da ilk seviyelerde konuşma alışkanlığının kazandırılması açısından önemlidir. Cevabının önceden “Evet” ya da “Hayır” olduğu bilinen sorularla da öğrencilerin çabuk cevap verebilmesi üzerine çalışılabilir. Öğreniciler, sorulacak sorularla “benim, benimki, bu, bundan, olabilir, neden olmasın, olur, olmaz, uygun, elbette vb.” cevaplara yönlendirilmelidir. Burada zamanlama ve refleks cevaplar üzerine tekrarlar, alıştırılmalar yapılması konuşma alışkanlığını destekleyici olacaktır.</a:t>
            </a:r>
            <a:endParaRPr lang="en-US" dirty="0"/>
          </a:p>
          <a:p>
            <a:pPr marL="0" indent="0">
              <a:buNone/>
            </a:pPr>
            <a:endParaRPr lang="en-US" dirty="0"/>
          </a:p>
          <a:p>
            <a:r>
              <a:rPr lang="tr-TR" b="1" dirty="0"/>
              <a:t>Uzun ünlülerin çalışılması: </a:t>
            </a:r>
            <a:r>
              <a:rPr lang="tr-TR" dirty="0"/>
              <a:t>“bazı, bazen, yani vb.” Liste uzun.</a:t>
            </a:r>
            <a:endParaRPr lang="en-US" dirty="0"/>
          </a:p>
          <a:p>
            <a:pPr marL="0" indent="0">
              <a:buNone/>
            </a:pPr>
            <a:endParaRPr lang="en-US" dirty="0"/>
          </a:p>
          <a:p>
            <a:r>
              <a:rPr lang="tr-TR" b="1" dirty="0"/>
              <a:t>Tiyatro oyunu: </a:t>
            </a:r>
            <a:r>
              <a:rPr lang="tr-TR" dirty="0"/>
              <a:t>Öğrenicilere seviyelerine göre bir oyundan replikler dağıtılır. Tonlama üzerine çalışıldıktan sonra oyun kısmına geçilir. Aynı oyun daha sonra asıl repliklerin ardından söylenen doğaçlama repliklerle genişletilerek oynanır.</a:t>
            </a:r>
            <a:endParaRPr lang="en-US" dirty="0"/>
          </a:p>
          <a:p>
            <a:pPr marL="0" indent="0">
              <a:buNone/>
            </a:pPr>
            <a:endParaRPr lang="en-US" dirty="0"/>
          </a:p>
          <a:p>
            <a:r>
              <a:rPr lang="tr-TR" b="1" dirty="0"/>
              <a:t>Ses efektleri: </a:t>
            </a:r>
            <a:r>
              <a:rPr lang="tr-TR" dirty="0"/>
              <a:t>Öğrenicilere ses efektleri dinletilir ve onlardan dinlediklerini yorumlamaları istenir. Burada da ses efektleri belli bir oluş sırasıyla verilirse hikâye kurmaya kadar uzanan bir çalışma uygulanabilir.</a:t>
            </a:r>
            <a:endParaRPr lang="en-US" dirty="0"/>
          </a:p>
          <a:p>
            <a:endParaRPr lang="en-US" dirty="0"/>
          </a:p>
        </p:txBody>
      </p:sp>
    </p:spTree>
    <p:extLst>
      <p:ext uri="{BB962C8B-B14F-4D97-AF65-F5344CB8AC3E}">
        <p14:creationId xmlns:p14="http://schemas.microsoft.com/office/powerpoint/2010/main" val="348822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1520" y="404664"/>
            <a:ext cx="8784976" cy="5544615"/>
          </a:xfrm>
        </p:spPr>
        <p:txBody>
          <a:bodyPr>
            <a:normAutofit/>
          </a:bodyPr>
          <a:lstStyle/>
          <a:p>
            <a:pPr algn="l"/>
            <a:r>
              <a:rPr lang="tr-TR" sz="1600" dirty="0"/>
              <a:t>Dil</a:t>
            </a:r>
            <a:br>
              <a:rPr lang="tr-TR" sz="1600" dirty="0"/>
            </a:br>
            <a:r>
              <a:rPr lang="tr-TR" sz="1600" dirty="0"/>
              <a:t/>
            </a:r>
            <a:br>
              <a:rPr lang="tr-TR" sz="1600" dirty="0"/>
            </a:br>
            <a:r>
              <a:rPr lang="tr-TR" sz="1300" dirty="0"/>
              <a:t>Ferdinand de </a:t>
            </a:r>
            <a:r>
              <a:rPr lang="tr-TR" sz="1300" dirty="0" err="1"/>
              <a:t>Saussure</a:t>
            </a:r>
            <a:r>
              <a:rPr lang="tr-TR" sz="1300" dirty="0"/>
              <a:t> (1857-1913), Genel Dilbilim Dersleri adlı kitabında bir göstergeler sisteminden bahseder. Satranç bilmeyen birinin satranç oynayanları birkaç gün seyrettiğinde yavaş yavaş oyunun sistemini kavramaya başladığını -hangi taşın, hangi yönde ve nasıl yürütüldüğünü, taşların nasıl oyun dışına çıktığını, hangi koşullarda şah-matın gerçekleştiğini öğrenip sistemi kavrayabildiğini- bunun için satranç oyununun tarih içinde nasıl geliştiğini, nasıl değişiklikler geçirdiğini öğrenmek zorunda olmadığını, tersine, oyunun sisteminin dış gerçeklikten bağımsız, saymaca birtakım kurallardan oluştuğunu ve kendi içinde bir bütün meydana getirdiğini söyler. </a:t>
            </a:r>
            <a:br>
              <a:rPr lang="tr-TR" sz="1300" dirty="0"/>
            </a:br>
            <a:r>
              <a:rPr lang="tr-TR" sz="1300" dirty="0"/>
              <a:t/>
            </a:r>
            <a:br>
              <a:rPr lang="tr-TR" sz="1300" dirty="0"/>
            </a:br>
            <a:r>
              <a:rPr lang="tr-TR" sz="1300" dirty="0"/>
              <a:t>Ayrıca, oyunu oluşturan ögelerin kendi öz varlıkları -filin yaşayan fil ile olan ilgisi ya da mermerden mi, tahtadan mı, plastikten mi veya camdan, metalden mi yapıldığı, önem taşımaz- önemli olan onların sistem içindeki işlevleri, birbirleriyle olan bağıntılarıdır. Dil de böyledir.</a:t>
            </a:r>
            <a:br>
              <a:rPr lang="tr-TR" sz="1300" dirty="0"/>
            </a:br>
            <a:r>
              <a:rPr lang="tr-TR" sz="1300" dirty="0"/>
              <a:t/>
            </a:r>
            <a:br>
              <a:rPr lang="tr-TR" sz="1300" dirty="0"/>
            </a:br>
            <a:r>
              <a:rPr lang="tr-TR" sz="1300" dirty="0" err="1"/>
              <a:t>Saussure’e</a:t>
            </a:r>
            <a:r>
              <a:rPr lang="tr-TR" sz="1300" dirty="0"/>
              <a:t> göre, gerçeklikle dil arasında doğal bir bağıntı olmadığı gibi; dili dış dünyadan kopuk, bağımsız, kapalı bir göstergeler sistemi olarak görmemiz gerekmektedir ve bu sistem, öğelerin bir yığını değil, tutarlı bir bütündür. </a:t>
            </a:r>
            <a:r>
              <a:rPr lang="en-US" sz="1300" dirty="0"/>
              <a:t/>
            </a:r>
            <a:br>
              <a:rPr lang="en-US" sz="1300" dirty="0"/>
            </a:br>
            <a:r>
              <a:rPr lang="en-US" sz="1300" dirty="0"/>
              <a:t/>
            </a:r>
            <a:br>
              <a:rPr lang="en-US" sz="1300" dirty="0"/>
            </a:br>
            <a:r>
              <a:rPr lang="en-US" sz="1300" dirty="0" err="1"/>
              <a:t>Konuşma</a:t>
            </a:r>
            <a:r>
              <a:rPr lang="en-US" sz="1300" dirty="0"/>
              <a:t> </a:t>
            </a:r>
            <a:r>
              <a:rPr lang="en-US" sz="1300" dirty="0" err="1"/>
              <a:t>bir</a:t>
            </a:r>
            <a:r>
              <a:rPr lang="en-US" sz="1300" dirty="0"/>
              <a:t> </a:t>
            </a:r>
            <a:r>
              <a:rPr lang="en-US" sz="1300" dirty="0" err="1"/>
              <a:t>tekrarlar</a:t>
            </a:r>
            <a:r>
              <a:rPr lang="en-US" sz="1300" dirty="0"/>
              <a:t> </a:t>
            </a:r>
            <a:r>
              <a:rPr lang="en-US" sz="1300" dirty="0" err="1"/>
              <a:t>bütünüdür</a:t>
            </a:r>
            <a:r>
              <a:rPr lang="en-US" sz="1300" dirty="0"/>
              <a:t> </a:t>
            </a:r>
            <a:r>
              <a:rPr lang="en-US" sz="1300" dirty="0" err="1"/>
              <a:t>ve</a:t>
            </a:r>
            <a:r>
              <a:rPr lang="en-US" sz="1300" dirty="0"/>
              <a:t> </a:t>
            </a:r>
            <a:r>
              <a:rPr lang="en-US" sz="1300" dirty="0" err="1"/>
              <a:t>beden</a:t>
            </a:r>
            <a:r>
              <a:rPr lang="en-US" sz="1300" dirty="0"/>
              <a:t> </a:t>
            </a:r>
            <a:r>
              <a:rPr lang="en-US" sz="1300" dirty="0" err="1"/>
              <a:t>kullanımıyla</a:t>
            </a:r>
            <a:r>
              <a:rPr lang="en-US" sz="1300" dirty="0"/>
              <a:t> </a:t>
            </a:r>
            <a:r>
              <a:rPr lang="en-US" sz="1300" dirty="0" err="1"/>
              <a:t>davranış</a:t>
            </a:r>
            <a:r>
              <a:rPr lang="en-US" sz="1300" dirty="0"/>
              <a:t> </a:t>
            </a:r>
            <a:r>
              <a:rPr lang="en-US" sz="1300" dirty="0" err="1"/>
              <a:t>halini</a:t>
            </a:r>
            <a:r>
              <a:rPr lang="en-US" sz="1300" dirty="0"/>
              <a:t> </a:t>
            </a:r>
            <a:r>
              <a:rPr lang="en-US" sz="1300" dirty="0" err="1"/>
              <a:t>alır</a:t>
            </a:r>
            <a:r>
              <a:rPr lang="en-US" sz="1300" dirty="0"/>
              <a:t>. </a:t>
            </a:r>
            <a:r>
              <a:rPr lang="en-US" sz="1300" dirty="0" err="1"/>
              <a:t>Sözcüklerin</a:t>
            </a:r>
            <a:r>
              <a:rPr lang="en-US" sz="1300" dirty="0"/>
              <a:t> </a:t>
            </a:r>
            <a:r>
              <a:rPr lang="en-US" sz="1300" dirty="0" err="1"/>
              <a:t>yapısı</a:t>
            </a:r>
            <a:r>
              <a:rPr lang="en-US" sz="1300" dirty="0"/>
              <a:t>, </a:t>
            </a:r>
            <a:r>
              <a:rPr lang="en-US" sz="1300" dirty="0" err="1"/>
              <a:t>dilin</a:t>
            </a:r>
            <a:r>
              <a:rPr lang="en-US" sz="1300" dirty="0"/>
              <a:t> </a:t>
            </a:r>
            <a:r>
              <a:rPr lang="en-US" sz="1300" dirty="0" err="1"/>
              <a:t>yapı</a:t>
            </a:r>
            <a:r>
              <a:rPr lang="en-US" sz="1300" dirty="0"/>
              <a:t> </a:t>
            </a:r>
            <a:r>
              <a:rPr lang="en-US" sz="1300" dirty="0" err="1"/>
              <a:t>özellikleri</a:t>
            </a:r>
            <a:r>
              <a:rPr lang="en-US" sz="1300" dirty="0"/>
              <a:t> </a:t>
            </a:r>
            <a:r>
              <a:rPr lang="en-US" sz="1300" dirty="0" err="1"/>
              <a:t>ikinci</a:t>
            </a:r>
            <a:r>
              <a:rPr lang="en-US" sz="1300" dirty="0"/>
              <a:t> </a:t>
            </a:r>
            <a:r>
              <a:rPr lang="en-US" sz="1300" dirty="0" err="1"/>
              <a:t>planda</a:t>
            </a:r>
            <a:r>
              <a:rPr lang="en-US" sz="1300" dirty="0"/>
              <a:t> </a:t>
            </a:r>
            <a:r>
              <a:rPr lang="en-US" sz="1300" dirty="0" err="1"/>
              <a:t>kalırken</a:t>
            </a:r>
            <a:r>
              <a:rPr lang="en-US" sz="1300" dirty="0"/>
              <a:t> </a:t>
            </a:r>
            <a:r>
              <a:rPr lang="en-US" sz="1300" dirty="0" err="1"/>
              <a:t>özel</a:t>
            </a:r>
            <a:r>
              <a:rPr lang="en-US" sz="1300" dirty="0"/>
              <a:t> </a:t>
            </a:r>
            <a:r>
              <a:rPr lang="en-US" sz="1300" dirty="0" err="1"/>
              <a:t>ve</a:t>
            </a:r>
            <a:r>
              <a:rPr lang="en-US" sz="1300" dirty="0"/>
              <a:t> </a:t>
            </a:r>
            <a:r>
              <a:rPr lang="en-US" sz="1300" dirty="0" err="1"/>
              <a:t>toplumsal</a:t>
            </a:r>
            <a:r>
              <a:rPr lang="en-US" sz="1300" dirty="0"/>
              <a:t> </a:t>
            </a:r>
            <a:r>
              <a:rPr lang="en-US" sz="1300" dirty="0" err="1"/>
              <a:t>deneyimler</a:t>
            </a:r>
            <a:r>
              <a:rPr lang="en-US" sz="1300" dirty="0"/>
              <a:t> </a:t>
            </a:r>
            <a:r>
              <a:rPr lang="en-US" sz="1300" dirty="0" err="1"/>
              <a:t>bütünü</a:t>
            </a:r>
            <a:r>
              <a:rPr lang="en-US" sz="1300" dirty="0"/>
              <a:t> </a:t>
            </a:r>
            <a:r>
              <a:rPr lang="en-US" sz="1300" dirty="0" err="1"/>
              <a:t>olan</a:t>
            </a:r>
            <a:r>
              <a:rPr lang="en-US" sz="1300" dirty="0"/>
              <a:t> </a:t>
            </a:r>
            <a:r>
              <a:rPr lang="en-US" sz="1300" dirty="0" err="1"/>
              <a:t>konuşma</a:t>
            </a:r>
            <a:r>
              <a:rPr lang="en-US" sz="1300" dirty="0"/>
              <a:t> </a:t>
            </a:r>
            <a:r>
              <a:rPr lang="en-US" sz="1300" dirty="0" err="1"/>
              <a:t>edimi</a:t>
            </a:r>
            <a:r>
              <a:rPr lang="en-US" sz="1300" dirty="0"/>
              <a:t> </a:t>
            </a:r>
            <a:r>
              <a:rPr lang="en-US" sz="1300" dirty="0" err="1"/>
              <a:t>sırasında</a:t>
            </a:r>
            <a:r>
              <a:rPr lang="en-US" sz="1300" dirty="0"/>
              <a:t> </a:t>
            </a:r>
            <a:r>
              <a:rPr lang="en-US" sz="1300" dirty="0" err="1"/>
              <a:t>hedef</a:t>
            </a:r>
            <a:r>
              <a:rPr lang="en-US" sz="1300" dirty="0"/>
              <a:t>, </a:t>
            </a:r>
            <a:r>
              <a:rPr lang="en-US" sz="1300" dirty="0" err="1"/>
              <a:t>bir</a:t>
            </a:r>
            <a:r>
              <a:rPr lang="en-US" sz="1300" dirty="0"/>
              <a:t> </a:t>
            </a:r>
            <a:r>
              <a:rPr lang="en-US" sz="1300" dirty="0" err="1"/>
              <a:t>yığın</a:t>
            </a:r>
            <a:r>
              <a:rPr lang="en-US" sz="1300" dirty="0"/>
              <a:t> </a:t>
            </a:r>
            <a:r>
              <a:rPr lang="en-US" sz="1300" dirty="0" err="1"/>
              <a:t>çevresel</a:t>
            </a:r>
            <a:r>
              <a:rPr lang="en-US" sz="1300" dirty="0"/>
              <a:t> </a:t>
            </a:r>
            <a:r>
              <a:rPr lang="en-US" sz="1300" dirty="0" err="1"/>
              <a:t>etmene</a:t>
            </a:r>
            <a:r>
              <a:rPr lang="en-US" sz="1300" dirty="0"/>
              <a:t> </a:t>
            </a:r>
            <a:r>
              <a:rPr lang="en-US" sz="1300" dirty="0" err="1"/>
              <a:t>karşın</a:t>
            </a:r>
            <a:r>
              <a:rPr lang="en-US" sz="1300" dirty="0"/>
              <a:t> </a:t>
            </a:r>
            <a:r>
              <a:rPr lang="en-US" sz="1300" dirty="0" err="1"/>
              <a:t>mesajı</a:t>
            </a:r>
            <a:r>
              <a:rPr lang="en-US" sz="1300" dirty="0"/>
              <a:t> </a:t>
            </a:r>
            <a:r>
              <a:rPr lang="en-US" sz="1300" dirty="0" err="1"/>
              <a:t>karşı</a:t>
            </a:r>
            <a:r>
              <a:rPr lang="en-US" sz="1300" dirty="0"/>
              <a:t> </a:t>
            </a:r>
            <a:r>
              <a:rPr lang="en-US" sz="1300" dirty="0" err="1"/>
              <a:t>tarafa</a:t>
            </a:r>
            <a:r>
              <a:rPr lang="en-US" sz="1300" dirty="0"/>
              <a:t> </a:t>
            </a:r>
            <a:r>
              <a:rPr lang="en-US" sz="1300" dirty="0" err="1"/>
              <a:t>iletmektir</a:t>
            </a:r>
            <a:r>
              <a:rPr lang="en-US" sz="1300" dirty="0"/>
              <a:t>.</a:t>
            </a:r>
            <a:r>
              <a:rPr lang="tr-TR" sz="1300" dirty="0"/>
              <a:t/>
            </a:r>
            <a:br>
              <a:rPr lang="tr-TR" sz="1300" dirty="0"/>
            </a:br>
            <a:r>
              <a:rPr lang="tr-TR" sz="1600" dirty="0"/>
              <a:t/>
            </a:r>
            <a:br>
              <a:rPr lang="tr-TR" sz="1600" dirty="0"/>
            </a:br>
            <a:r>
              <a:rPr lang="tr-TR" sz="1600" dirty="0" err="1"/>
              <a:t>gönderge</a:t>
            </a:r>
            <a:r>
              <a:rPr lang="tr-TR" sz="1600" dirty="0"/>
              <a:t> (gerçek hayat)</a:t>
            </a:r>
            <a:br>
              <a:rPr lang="tr-TR" sz="1600" dirty="0"/>
            </a:br>
            <a:r>
              <a:rPr lang="tr-TR" sz="1600" dirty="0"/>
              <a:t>gösterge (</a:t>
            </a:r>
            <a:r>
              <a:rPr lang="tr-TR" sz="1600" dirty="0" err="1"/>
              <a:t>metinsel</a:t>
            </a:r>
            <a:r>
              <a:rPr lang="tr-TR" sz="1600" dirty="0"/>
              <a:t>)</a:t>
            </a:r>
            <a:br>
              <a:rPr lang="tr-TR" sz="1600" dirty="0"/>
            </a:br>
            <a:r>
              <a:rPr lang="tr-TR" sz="1600" dirty="0"/>
              <a:t>gösteren (sözsel)</a:t>
            </a:r>
            <a:br>
              <a:rPr lang="tr-TR" sz="1600" dirty="0"/>
            </a:br>
            <a:r>
              <a:rPr lang="tr-TR" sz="1600" dirty="0"/>
              <a:t>gösterilen (kavramsal)</a:t>
            </a:r>
          </a:p>
        </p:txBody>
      </p:sp>
    </p:spTree>
    <p:extLst>
      <p:ext uri="{BB962C8B-B14F-4D97-AF65-F5344CB8AC3E}">
        <p14:creationId xmlns:p14="http://schemas.microsoft.com/office/powerpoint/2010/main" val="114274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760"/>
            <a:ext cx="8229600" cy="4857403"/>
          </a:xfrm>
        </p:spPr>
        <p:txBody>
          <a:bodyPr numCol="2">
            <a:normAutofit/>
          </a:bodyPr>
          <a:lstStyle/>
          <a:p>
            <a:pPr marL="0" indent="0">
              <a:buNone/>
            </a:pPr>
            <a:r>
              <a:rPr lang="tr-TR" sz="1400" dirty="0"/>
              <a:t>Böcekler</a:t>
            </a:r>
          </a:p>
          <a:p>
            <a:pPr marL="0" indent="0">
              <a:buNone/>
            </a:pPr>
            <a:endParaRPr lang="tr-TR" sz="1400" i="1" dirty="0"/>
          </a:p>
          <a:p>
            <a:pPr marL="0" indent="0">
              <a:buNone/>
            </a:pPr>
            <a:r>
              <a:rPr lang="tr-TR" sz="1400" b="1" dirty="0"/>
              <a:t>Düşünme,</a:t>
            </a:r>
            <a:r>
              <a:rPr lang="tr-TR" sz="1400" b="1" i="1" dirty="0"/>
              <a:t/>
            </a:r>
            <a:br>
              <a:rPr lang="tr-TR" sz="1400" b="1" i="1" dirty="0"/>
            </a:br>
            <a:r>
              <a:rPr lang="tr-TR" sz="1400" dirty="0"/>
              <a:t>Arzu et sade!</a:t>
            </a:r>
            <a:r>
              <a:rPr lang="tr-TR" sz="1400" b="1" dirty="0"/>
              <a:t/>
            </a:r>
            <a:br>
              <a:rPr lang="tr-TR" sz="1400" b="1" dirty="0"/>
            </a:br>
            <a:r>
              <a:rPr lang="tr-TR" sz="1400" b="1" dirty="0"/>
              <a:t>Bak böcekler de öyle yapıyor.</a:t>
            </a:r>
          </a:p>
          <a:p>
            <a:pPr marL="0" indent="0">
              <a:buNone/>
            </a:pPr>
            <a:endParaRPr lang="tr-TR" sz="1200" b="1" i="1" dirty="0"/>
          </a:p>
          <a:p>
            <a:pPr marL="0" indent="0">
              <a:buNone/>
            </a:pPr>
            <a:endParaRPr lang="tr-TR" sz="1200" b="1" i="1" dirty="0"/>
          </a:p>
          <a:p>
            <a:pPr marL="0" indent="0">
              <a:buNone/>
            </a:pPr>
            <a:r>
              <a:rPr lang="tr-TR" sz="1200" b="1" i="1" dirty="0"/>
              <a:t>Birdenbire </a:t>
            </a:r>
            <a:r>
              <a:rPr lang="tr-TR" sz="1200" b="1" dirty="0"/>
              <a:t/>
            </a:r>
            <a:br>
              <a:rPr lang="tr-TR" sz="1200" b="1" dirty="0"/>
            </a:br>
            <a:r>
              <a:rPr lang="tr-TR" sz="1200" b="1" dirty="0"/>
              <a:t/>
            </a:r>
            <a:br>
              <a:rPr lang="tr-TR" sz="1200" b="1" dirty="0"/>
            </a:br>
            <a:r>
              <a:rPr lang="tr-TR" sz="1200" dirty="0"/>
              <a:t>Her şey birdenbire oldu.</a:t>
            </a:r>
            <a:br>
              <a:rPr lang="tr-TR" sz="1200" dirty="0"/>
            </a:br>
            <a:r>
              <a:rPr lang="tr-TR" sz="1200" dirty="0"/>
              <a:t>Birdenbire vurdu gün ışığı yere;</a:t>
            </a:r>
            <a:br>
              <a:rPr lang="tr-TR" sz="1200" dirty="0"/>
            </a:br>
            <a:r>
              <a:rPr lang="tr-TR" sz="1200" dirty="0"/>
              <a:t>Gökyüzü birdenbire oldu;</a:t>
            </a:r>
            <a:br>
              <a:rPr lang="tr-TR" sz="1200" dirty="0"/>
            </a:br>
            <a:r>
              <a:rPr lang="tr-TR" sz="1200" dirty="0"/>
              <a:t>Mavi birdenbire.</a:t>
            </a:r>
            <a:br>
              <a:rPr lang="tr-TR" sz="1200" dirty="0"/>
            </a:br>
            <a:r>
              <a:rPr lang="tr-TR" sz="1200" dirty="0"/>
              <a:t>Her şey birdenbire oldu;</a:t>
            </a:r>
            <a:br>
              <a:rPr lang="tr-TR" sz="1200" dirty="0"/>
            </a:br>
            <a:r>
              <a:rPr lang="tr-TR" sz="1200" dirty="0"/>
              <a:t>Birdenbire tütmeye başladı duman topraktan;</a:t>
            </a:r>
            <a:br>
              <a:rPr lang="tr-TR" sz="1200" dirty="0"/>
            </a:br>
            <a:r>
              <a:rPr lang="tr-TR" sz="1200" dirty="0"/>
              <a:t>Filiz birdenbire oldu, tomurcuk birdenbire.</a:t>
            </a:r>
            <a:br>
              <a:rPr lang="tr-TR" sz="1200" dirty="0"/>
            </a:br>
            <a:r>
              <a:rPr lang="tr-TR" sz="1200" dirty="0"/>
              <a:t>Yemiş birdenbire oldu.</a:t>
            </a:r>
            <a:br>
              <a:rPr lang="tr-TR" sz="1200" dirty="0"/>
            </a:br>
            <a:r>
              <a:rPr lang="tr-TR" sz="1200" dirty="0"/>
              <a:t/>
            </a:r>
            <a:br>
              <a:rPr lang="tr-TR" sz="1200" dirty="0"/>
            </a:br>
            <a:r>
              <a:rPr lang="tr-TR" sz="1200" dirty="0"/>
              <a:t>Birdenbire;</a:t>
            </a:r>
            <a:br>
              <a:rPr lang="tr-TR" sz="1200" dirty="0"/>
            </a:br>
            <a:r>
              <a:rPr lang="tr-TR" sz="1200" dirty="0"/>
              <a:t>Her şey birdenbire oldu.</a:t>
            </a:r>
            <a:br>
              <a:rPr lang="tr-TR" sz="1200" dirty="0"/>
            </a:br>
            <a:r>
              <a:rPr lang="tr-TR" sz="1200" dirty="0"/>
              <a:t>Kız birdenbire, oğlan birdenbire;</a:t>
            </a:r>
            <a:br>
              <a:rPr lang="tr-TR" sz="1200" dirty="0"/>
            </a:br>
            <a:r>
              <a:rPr lang="tr-TR" sz="1200" dirty="0"/>
              <a:t>Yollar, kırlar, kediler, insanlar...</a:t>
            </a:r>
            <a:br>
              <a:rPr lang="tr-TR" sz="1200" dirty="0"/>
            </a:br>
            <a:r>
              <a:rPr lang="tr-TR" sz="1200" dirty="0"/>
              <a:t>Aşk birdenbire oldu,</a:t>
            </a:r>
            <a:br>
              <a:rPr lang="tr-TR" sz="1200" dirty="0"/>
            </a:br>
            <a:r>
              <a:rPr lang="tr-TR" sz="1200" dirty="0"/>
              <a:t>Sevinç birdenbire…</a:t>
            </a:r>
          </a:p>
          <a:p>
            <a:pPr marL="0" indent="0">
              <a:buNone/>
            </a:pPr>
            <a:endParaRPr lang="tr-TR" sz="1200" b="1" i="1" dirty="0"/>
          </a:p>
          <a:p>
            <a:pPr marL="0" indent="0">
              <a:buNone/>
            </a:pPr>
            <a:endParaRPr lang="tr-TR" sz="1200" b="1" i="1" dirty="0"/>
          </a:p>
          <a:p>
            <a:pPr marL="0" indent="0">
              <a:buNone/>
            </a:pPr>
            <a:endParaRPr lang="tr-TR" sz="1200" b="1" i="1" dirty="0"/>
          </a:p>
          <a:p>
            <a:pPr marL="0" indent="0">
              <a:buNone/>
            </a:pPr>
            <a:endParaRPr lang="tr-TR" sz="1200" b="1" i="1" dirty="0"/>
          </a:p>
          <a:p>
            <a:pPr marL="0" indent="0">
              <a:buNone/>
            </a:pPr>
            <a:endParaRPr lang="tr-TR" sz="1200" b="1" i="1" dirty="0"/>
          </a:p>
          <a:p>
            <a:pPr marL="0" indent="0">
              <a:buNone/>
            </a:pPr>
            <a:endParaRPr lang="tr-TR" sz="1200" b="1" i="1" dirty="0"/>
          </a:p>
          <a:p>
            <a:pPr marL="0" indent="0">
              <a:buNone/>
            </a:pPr>
            <a:endParaRPr lang="tr-TR" sz="1200" b="1" i="1" dirty="0"/>
          </a:p>
          <a:p>
            <a:pPr marL="0" indent="0">
              <a:buNone/>
            </a:pPr>
            <a:r>
              <a:rPr lang="tr-TR" sz="1200" b="1" dirty="0"/>
              <a:t/>
            </a:r>
            <a:br>
              <a:rPr lang="tr-TR" sz="1200" b="1" dirty="0"/>
            </a:br>
            <a:r>
              <a:rPr lang="tr-TR" sz="1200" b="1" dirty="0"/>
              <a:t>Ne Kadar Güzel</a:t>
            </a:r>
          </a:p>
          <a:p>
            <a:pPr marL="0" indent="0">
              <a:buNone/>
            </a:pPr>
            <a:r>
              <a:rPr lang="tr-TR" sz="1200" dirty="0"/>
              <a:t>Çayın rengi ne kadar güzel, </a:t>
            </a:r>
          </a:p>
          <a:p>
            <a:pPr marL="0" indent="0">
              <a:buNone/>
            </a:pPr>
            <a:r>
              <a:rPr lang="tr-TR" sz="1200" dirty="0"/>
              <a:t>Sabah sabah, </a:t>
            </a:r>
          </a:p>
          <a:p>
            <a:pPr marL="0" indent="0">
              <a:buNone/>
            </a:pPr>
            <a:r>
              <a:rPr lang="tr-TR" sz="1200" dirty="0"/>
              <a:t>Açık havada! </a:t>
            </a:r>
          </a:p>
          <a:p>
            <a:pPr marL="0" indent="0">
              <a:buNone/>
            </a:pPr>
            <a:r>
              <a:rPr lang="tr-TR" sz="1200" dirty="0"/>
              <a:t>Hava ne kadar güzel! </a:t>
            </a:r>
          </a:p>
          <a:p>
            <a:pPr marL="0" indent="0">
              <a:buNone/>
            </a:pPr>
            <a:r>
              <a:rPr lang="tr-TR" sz="1200" dirty="0"/>
              <a:t>Oğlan çocuk ne kadar güzel! </a:t>
            </a:r>
          </a:p>
          <a:p>
            <a:pPr marL="0" indent="0">
              <a:buNone/>
            </a:pPr>
            <a:r>
              <a:rPr lang="tr-TR" sz="1200" dirty="0"/>
              <a:t>Çay ne kadar güzel! </a:t>
            </a:r>
          </a:p>
          <a:p>
            <a:pPr marL="0" indent="0">
              <a:buNone/>
            </a:pPr>
            <a:endParaRPr lang="tr-TR" sz="1200" b="1" i="1" dirty="0"/>
          </a:p>
          <a:p>
            <a:pPr marL="0" indent="0">
              <a:buNone/>
            </a:pPr>
            <a:r>
              <a:rPr lang="tr-TR" sz="1050" b="1" i="1" dirty="0"/>
              <a:t>(Orhan Veli)</a:t>
            </a:r>
            <a:endParaRPr lang="en-US" sz="1050" b="1" i="1" dirty="0"/>
          </a:p>
          <a:p>
            <a:pPr marL="0" indent="0">
              <a:buNone/>
            </a:pPr>
            <a:endParaRPr lang="en-US" sz="1050" b="1" i="1" dirty="0"/>
          </a:p>
          <a:p>
            <a:pPr marL="0" indent="0">
              <a:buNone/>
            </a:pPr>
            <a:endParaRPr lang="en-US" sz="1050" b="1" i="1" dirty="0"/>
          </a:p>
          <a:p>
            <a:pPr marL="0" indent="0">
              <a:buNone/>
            </a:pPr>
            <a:r>
              <a:rPr lang="en-US" sz="1050" b="1" i="1" dirty="0"/>
              <a:t>“</a:t>
            </a:r>
            <a:r>
              <a:rPr lang="en-US" sz="1050" b="1" i="1" dirty="0" err="1"/>
              <a:t>Komşu</a:t>
            </a:r>
            <a:r>
              <a:rPr lang="en-US" sz="1050" b="1" i="1" dirty="0"/>
              <a:t> </a:t>
            </a:r>
            <a:r>
              <a:rPr lang="en-US" sz="1050" b="1" i="1" dirty="0" err="1"/>
              <a:t>komşu</a:t>
            </a:r>
            <a:r>
              <a:rPr lang="en-US" sz="1050" b="1" i="1" dirty="0"/>
              <a:t> </a:t>
            </a:r>
            <a:r>
              <a:rPr lang="en-US" sz="1050" b="1" i="1" dirty="0" err="1"/>
              <a:t>hu</a:t>
            </a:r>
            <a:r>
              <a:rPr lang="en-US" sz="1050" b="1" i="1" dirty="0"/>
              <a:t> </a:t>
            </a:r>
            <a:r>
              <a:rPr lang="en-US" sz="1050" b="1" i="1" dirty="0" err="1"/>
              <a:t>hu</a:t>
            </a:r>
            <a:endParaRPr lang="en-US" sz="1050" b="1" i="1" dirty="0"/>
          </a:p>
          <a:p>
            <a:pPr marL="0" indent="0">
              <a:buNone/>
            </a:pPr>
            <a:r>
              <a:rPr lang="en-US" sz="1050" b="1" i="1" dirty="0"/>
              <a:t>…”</a:t>
            </a:r>
            <a:endParaRPr lang="tr-TR" sz="1050" b="1" i="1" dirty="0"/>
          </a:p>
          <a:p>
            <a:pPr marL="0" indent="0">
              <a:buNone/>
            </a:pPr>
            <a:endParaRPr lang="tr-TR" sz="1200" i="1" dirty="0"/>
          </a:p>
        </p:txBody>
      </p:sp>
    </p:spTree>
    <p:extLst>
      <p:ext uri="{BB962C8B-B14F-4D97-AF65-F5344CB8AC3E}">
        <p14:creationId xmlns:p14="http://schemas.microsoft.com/office/powerpoint/2010/main" val="2421718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err="1" smtClean="0"/>
              <a:t>Teşekkürler</a:t>
            </a:r>
            <a:r>
              <a:rPr lang="tr-TR" dirty="0" smtClean="0"/>
              <a:t>.</a:t>
            </a:r>
          </a:p>
          <a:p>
            <a:pPr marL="0" indent="0" algn="ctr">
              <a:buNone/>
            </a:pPr>
            <a:r>
              <a:rPr lang="tr-TR" dirty="0" smtClean="0"/>
              <a:t>Atanur </a:t>
            </a:r>
            <a:r>
              <a:rPr lang="tr-TR" dirty="0" err="1" smtClean="0"/>
              <a:t>Memiş</a:t>
            </a:r>
            <a:endParaRPr lang="tr-TR" dirty="0" smtClean="0"/>
          </a:p>
          <a:p>
            <a:pPr marL="0" indent="0" algn="ctr">
              <a:buNone/>
            </a:pPr>
            <a:r>
              <a:rPr lang="tr-TR" dirty="0" smtClean="0"/>
              <a:t>İstanbul Bilgi Üniversitesi</a:t>
            </a:r>
            <a:endParaRPr lang="en-US" dirty="0"/>
          </a:p>
        </p:txBody>
      </p:sp>
    </p:spTree>
    <p:extLst>
      <p:ext uri="{BB962C8B-B14F-4D97-AF65-F5344CB8AC3E}">
        <p14:creationId xmlns:p14="http://schemas.microsoft.com/office/powerpoint/2010/main" val="110730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Ses</a:t>
            </a:r>
          </a:p>
        </p:txBody>
      </p:sp>
      <p:sp>
        <p:nvSpPr>
          <p:cNvPr id="3" name="İçerik Yer Tutucusu 2"/>
          <p:cNvSpPr>
            <a:spLocks noGrp="1"/>
          </p:cNvSpPr>
          <p:nvPr>
            <p:ph idx="1"/>
          </p:nvPr>
        </p:nvSpPr>
        <p:spPr>
          <a:xfrm>
            <a:off x="251520" y="1600200"/>
            <a:ext cx="8640960" cy="4925144"/>
          </a:xfrm>
        </p:spPr>
        <p:txBody>
          <a:bodyPr>
            <a:normAutofit fontScale="47500" lnSpcReduction="20000"/>
          </a:bodyPr>
          <a:lstStyle/>
          <a:p>
            <a:r>
              <a:rPr lang="tr-TR" dirty="0"/>
              <a:t>İnsan aşağı yukarı 200 farklı sesi telaffuz edebilir ve onları algılayabilir; ama her dilsel topluluk sahip olduğu binlerce sözcük için aşağı yukarı 40 temel ses kullanır. Her birey, bütün bu temel seslere, yani sesbirimlere ve kendi anadilinin binlerce sözcüğüne sahiptir. Bunun dışındaki sözcükler, dilsel toplulukta bireylerin mesleğine, zevklerine, toplumsal ve kültürel farklılıklarına göre dağılır. </a:t>
            </a:r>
          </a:p>
          <a:p>
            <a:pPr marL="0" indent="0">
              <a:buNone/>
            </a:pPr>
            <a:endParaRPr lang="tr-TR" dirty="0"/>
          </a:p>
          <a:p>
            <a:r>
              <a:rPr lang="tr-TR" dirty="0"/>
              <a:t>Bireyler kendi anadillerinin bütün sözcük dağarcığına sahip olabilirler, çünkü sadece seslerin kendisine değil</a:t>
            </a:r>
            <a:r>
              <a:rPr lang="tr-TR" b="1" dirty="0"/>
              <a:t>, aynı zamanda </a:t>
            </a:r>
            <a:r>
              <a:rPr lang="tr-TR" b="1" dirty="0" err="1"/>
              <a:t>sesbilgisel</a:t>
            </a:r>
            <a:r>
              <a:rPr lang="tr-TR" b="1" dirty="0"/>
              <a:t> kurallara ilişkin dizgeye de sahiptirler. </a:t>
            </a:r>
            <a:r>
              <a:rPr lang="tr-TR" dirty="0"/>
              <a:t>Sözcüklerin oluşumunu sağlayan bu </a:t>
            </a:r>
            <a:r>
              <a:rPr lang="tr-TR" b="1" dirty="0" err="1"/>
              <a:t>sesbilgisel</a:t>
            </a:r>
            <a:r>
              <a:rPr lang="tr-TR" dirty="0"/>
              <a:t> kuralların yanında, anlam ve </a:t>
            </a:r>
            <a:r>
              <a:rPr lang="tr-TR" dirty="0" err="1"/>
              <a:t>dizimlerin</a:t>
            </a:r>
            <a:r>
              <a:rPr lang="tr-TR" dirty="0"/>
              <a:t> oluşmasını sağlayan </a:t>
            </a:r>
            <a:r>
              <a:rPr lang="tr-TR" b="1" dirty="0" err="1"/>
              <a:t>biçimbilimsel</a:t>
            </a:r>
            <a:r>
              <a:rPr lang="tr-TR" dirty="0"/>
              <a:t> kurallar da vardır. Buna bağlı olarak, </a:t>
            </a:r>
            <a:r>
              <a:rPr lang="tr-TR" b="1" dirty="0"/>
              <a:t>anlambilim</a:t>
            </a:r>
            <a:r>
              <a:rPr lang="tr-TR" dirty="0"/>
              <a:t> kurallarının da unutulmaması gerekir. </a:t>
            </a:r>
            <a:r>
              <a:rPr lang="tr-TR" i="1" dirty="0"/>
              <a:t>Tek başına sözcüklerin bir anlamı yoktur. iletişimin temel birimi olan tümceyi oluşturan </a:t>
            </a:r>
            <a:r>
              <a:rPr lang="tr-TR" b="1" i="1" dirty="0" err="1"/>
              <a:t>sözdizimsel</a:t>
            </a:r>
            <a:r>
              <a:rPr lang="tr-TR" i="1" dirty="0"/>
              <a:t> kurallar daha çok sözcüklerin tümce içindeki yerleri ve işlevleriyle ilgilenir. Ancak, sıraladığımız bütün bu kuralları bilmek dil olgusunu açıklamaya yetmez. </a:t>
            </a:r>
            <a:r>
              <a:rPr lang="tr-TR" sz="1700" i="1" dirty="0" smtClean="0"/>
              <a:t>(</a:t>
            </a:r>
            <a:r>
              <a:rPr lang="tr-TR" sz="1700" dirty="0"/>
              <a:t>Kıran, </a:t>
            </a:r>
            <a:r>
              <a:rPr lang="tr-TR" sz="1700" dirty="0" smtClean="0"/>
              <a:t>Zeynel. </a:t>
            </a:r>
            <a:r>
              <a:rPr lang="tr-TR" sz="1700" dirty="0"/>
              <a:t>2001. </a:t>
            </a:r>
            <a:r>
              <a:rPr lang="tr-TR" sz="1700" i="1" dirty="0"/>
              <a:t>Dilbilime Giriş</a:t>
            </a:r>
            <a:r>
              <a:rPr lang="tr-TR" sz="1700" dirty="0"/>
              <a:t>. </a:t>
            </a:r>
            <a:r>
              <a:rPr lang="tr-TR" sz="1700" dirty="0" err="1"/>
              <a:t>Ankara:Seçkin</a:t>
            </a:r>
            <a:r>
              <a:rPr lang="tr-TR" sz="1700" dirty="0"/>
              <a:t>.</a:t>
            </a:r>
            <a:r>
              <a:rPr lang="tr-TR" sz="1700" i="1" dirty="0" smtClean="0"/>
              <a:t>)</a:t>
            </a:r>
            <a:endParaRPr lang="tr-TR" sz="1700" i="1" dirty="0"/>
          </a:p>
          <a:p>
            <a:endParaRPr lang="tr-TR" b="1" i="1" dirty="0"/>
          </a:p>
          <a:p>
            <a:r>
              <a:rPr lang="tr-TR" dirty="0"/>
              <a:t>Her konuşan özne, kendini kişisel ve bireysel bir biçimde ifade eder; söylemek istediği</a:t>
            </a:r>
            <a:r>
              <a:rPr lang="en-US" dirty="0"/>
              <a:t>ne </a:t>
            </a:r>
            <a:r>
              <a:rPr lang="tr-TR" dirty="0"/>
              <a:t>ya da onu söyleme biçimine göre, göreceli bir özgürlükten yararlanır. </a:t>
            </a:r>
          </a:p>
          <a:p>
            <a:endParaRPr lang="tr-TR" b="1" dirty="0"/>
          </a:p>
          <a:p>
            <a:r>
              <a:rPr lang="tr-TR" dirty="0"/>
              <a:t>İnsanlar arasındaki ayrım burada başlar. Bütün bunlar, Ferdinand de </a:t>
            </a:r>
            <a:r>
              <a:rPr lang="tr-TR" dirty="0" err="1"/>
              <a:t>Saussure'ün</a:t>
            </a:r>
            <a:r>
              <a:rPr lang="tr-TR" dirty="0"/>
              <a:t> dil/söz karşıtlığındaki söz düzleminde gerçekleşir; çünkü dil toplumsal, söz (sesleme, seçme ve kurgulama) ise bireyseldir.</a:t>
            </a:r>
          </a:p>
          <a:p>
            <a:pPr marL="0" indent="0">
              <a:buNone/>
            </a:pPr>
            <a:endParaRPr lang="tr-TR" dirty="0"/>
          </a:p>
          <a:p>
            <a:pPr marL="0" indent="0">
              <a:buNone/>
            </a:pPr>
            <a:r>
              <a:rPr lang="tr-TR" dirty="0"/>
              <a:t>        Türkçe öğrenen biri için söz hangi aşamada bireysel olabilir?													</a:t>
            </a:r>
            <a:endParaRPr lang="tr-TR" sz="2500" dirty="0"/>
          </a:p>
        </p:txBody>
      </p:sp>
    </p:spTree>
    <p:extLst>
      <p:ext uri="{BB962C8B-B14F-4D97-AF65-F5344CB8AC3E}">
        <p14:creationId xmlns:p14="http://schemas.microsoft.com/office/powerpoint/2010/main" val="154482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lnSpcReduction="10000"/>
          </a:bodyPr>
          <a:lstStyle/>
          <a:p>
            <a:pPr marL="0" indent="0">
              <a:buNone/>
            </a:pPr>
            <a:r>
              <a:rPr lang="tr-TR" dirty="0"/>
              <a:t>Sorun</a:t>
            </a:r>
          </a:p>
          <a:p>
            <a:pPr marL="0" indent="0">
              <a:buNone/>
            </a:pPr>
            <a:endParaRPr lang="tr-TR" dirty="0"/>
          </a:p>
          <a:p>
            <a:pPr marL="0" indent="0">
              <a:buNone/>
            </a:pPr>
            <a:r>
              <a:rPr lang="tr-TR" dirty="0"/>
              <a:t>Herhangi bir Türkçe metnin okunması ile günlük hayattaki bir diyaloğu oluşturan ifadelerin söyleniş biçimleri arasındaki farkların uygulama güçlüğü giderilemediğinde, ortaya çıkan sonuçlar </a:t>
            </a:r>
            <a:r>
              <a:rPr lang="tr-TR" dirty="0" smtClean="0"/>
              <a:t>öğrencilerin </a:t>
            </a:r>
            <a:r>
              <a:rPr lang="tr-TR" dirty="0"/>
              <a:t>bütün dil bilgisi birikimlerine/ezberlerine rağmen psikolojik açıdan kendilerini yetersiz hissetmelerine ve bilişsel düzeyde öğrenme güçlüğü çekmelerine yol aç</a:t>
            </a:r>
            <a:r>
              <a:rPr lang="en-US" dirty="0" err="1" smtClean="0"/>
              <a:t>abil</a:t>
            </a:r>
            <a:r>
              <a:rPr lang="tr-TR" dirty="0" smtClean="0"/>
              <a:t>bildiğini göstermektedir</a:t>
            </a:r>
            <a:r>
              <a:rPr lang="en-US" dirty="0" smtClean="0"/>
              <a:t>.</a:t>
            </a:r>
            <a:endParaRPr lang="tr-TR" dirty="0"/>
          </a:p>
          <a:p>
            <a:endParaRPr lang="tr-TR" dirty="0"/>
          </a:p>
        </p:txBody>
      </p:sp>
    </p:spTree>
    <p:extLst>
      <p:ext uri="{BB962C8B-B14F-4D97-AF65-F5344CB8AC3E}">
        <p14:creationId xmlns:p14="http://schemas.microsoft.com/office/powerpoint/2010/main" val="3446914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dirty="0"/>
              <a:t>Yazılan ve Konuşulan Türkçe</a:t>
            </a:r>
          </a:p>
        </p:txBody>
      </p:sp>
      <p:sp>
        <p:nvSpPr>
          <p:cNvPr id="3" name="İçerik Yer Tutucusu 2"/>
          <p:cNvSpPr>
            <a:spLocks noGrp="1"/>
          </p:cNvSpPr>
          <p:nvPr>
            <p:ph idx="1"/>
          </p:nvPr>
        </p:nvSpPr>
        <p:spPr>
          <a:xfrm>
            <a:off x="457200" y="908720"/>
            <a:ext cx="8229600" cy="5760640"/>
          </a:xfrm>
        </p:spPr>
        <p:txBody>
          <a:bodyPr>
            <a:normAutofit fontScale="62500" lnSpcReduction="20000"/>
          </a:bodyPr>
          <a:lstStyle/>
          <a:p>
            <a:pPr marL="0" indent="0">
              <a:buNone/>
            </a:pPr>
            <a:r>
              <a:rPr lang="tr-TR" dirty="0"/>
              <a:t>Türkçe yazı dilinin öğretimi; eklerin ekleniş yöntemlerinin öğretimi gibi dilin yapısından kaynaklanan bir mantık sistemini uygulamayı gerekli kıldığı halde, konuşma ediminin kazandırılması; bu mantık sisteminin öğrencinin zihninde bir </a:t>
            </a:r>
            <a:r>
              <a:rPr lang="tr-TR" b="1" i="1" dirty="0"/>
              <a:t>“refleks/etki-tepki hızı, dikkat, çabukluk, denge, güç ve esneklik” </a:t>
            </a:r>
            <a:r>
              <a:rPr lang="tr-TR" dirty="0"/>
              <a:t>gibi </a:t>
            </a:r>
            <a:r>
              <a:rPr lang="tr-TR" dirty="0" err="1"/>
              <a:t>psikomotor</a:t>
            </a:r>
            <a:r>
              <a:rPr lang="tr-TR" dirty="0"/>
              <a:t> etkinliklerde rol oynayan etmenlerin harekete geçirilmesini gerektirmektedir. Bir başka deyişle, bilinçaltı harekete geçirilmelidir. </a:t>
            </a:r>
          </a:p>
          <a:p>
            <a:pPr marL="0" indent="0">
              <a:buNone/>
            </a:pPr>
            <a:endParaRPr lang="tr-TR" dirty="0"/>
          </a:p>
          <a:p>
            <a:pPr marL="0" indent="0">
              <a:buNone/>
            </a:pPr>
            <a:r>
              <a:rPr lang="tr-TR" dirty="0"/>
              <a:t>Çünkü; konuşulan Türkçe, özünde sözlü kültürün bir parçasıdır ve içinde; bol miktarda deyim, atasözü, argo gibi doğrudan sözlü kültürün taşıyıcılarını barındırmanın yanında her an bir ironiye, mizaha ve şaşırtmacaya dönüşebilecek bir </a:t>
            </a:r>
            <a:r>
              <a:rPr lang="en-US" dirty="0" err="1"/>
              <a:t>sözsel</a:t>
            </a:r>
            <a:r>
              <a:rPr lang="en-US" dirty="0"/>
              <a:t> </a:t>
            </a:r>
            <a:r>
              <a:rPr lang="tr-TR" dirty="0"/>
              <a:t>altyapıya sahiptir. Diğer yandan yazı dilinin sentaksına uymayan birçok yapıya da konuşulan Türkçede rastlamak mümkündür.</a:t>
            </a:r>
          </a:p>
          <a:p>
            <a:pPr marL="0" indent="0">
              <a:buNone/>
            </a:pPr>
            <a:endParaRPr lang="tr-TR" dirty="0"/>
          </a:p>
          <a:p>
            <a:pPr marL="0" indent="0">
              <a:buNone/>
            </a:pPr>
            <a:r>
              <a:rPr lang="tr-TR" dirty="0"/>
              <a:t> Kısaca, bilişsel düzeyde öğrenilen yeni dil bilgisi becerileri öğrenildiği anda konuşma pratiğine dönüşememekte, ancak yeterli düzeyde tecrübe edildiğinde bu sorun aşılabilmektedir. Yapılan araştırmalar ve sınıf içi uygulamalar konuşma ediminin öğrenciye kazandırılmasında birçok etmenin aynı anda harekete geçirilmesi gerektiğini ortaya koymaktadır. Bunlar</a:t>
            </a:r>
            <a:r>
              <a:rPr lang="tr-TR" i="1" dirty="0"/>
              <a:t>; </a:t>
            </a:r>
            <a:r>
              <a:rPr lang="tr-TR" b="1" i="1" dirty="0"/>
              <a:t>“vurgulama/telaffuz/artikülasyon/tonlama, zamanlama/refleks, dinleme, konuşma jestleri, çağrışım, psikoloji, hazırlık/niyet ve bir diyaloğu yönlendirme”</a:t>
            </a:r>
            <a:r>
              <a:rPr lang="tr-TR" dirty="0"/>
              <a:t> olarak sıralanabilir. </a:t>
            </a:r>
          </a:p>
          <a:p>
            <a:endParaRPr lang="tr-TR" dirty="0"/>
          </a:p>
        </p:txBody>
      </p:sp>
    </p:spTree>
    <p:extLst>
      <p:ext uri="{BB962C8B-B14F-4D97-AF65-F5344CB8AC3E}">
        <p14:creationId xmlns:p14="http://schemas.microsoft.com/office/powerpoint/2010/main" val="2891088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229600" cy="4785395"/>
          </a:xfrm>
        </p:spPr>
        <p:txBody>
          <a:bodyPr/>
          <a:lstStyle/>
          <a:p>
            <a:pPr marL="0" indent="0">
              <a:buNone/>
            </a:pPr>
            <a:r>
              <a:rPr lang="tr-TR" sz="1200" dirty="0"/>
              <a:t>BÖCEKLER/ Orhan Veli</a:t>
            </a:r>
          </a:p>
          <a:p>
            <a:pPr marL="0" indent="0">
              <a:buNone/>
            </a:pPr>
            <a:endParaRPr lang="tr-TR" sz="1200" i="1" dirty="0"/>
          </a:p>
          <a:p>
            <a:pPr marL="0" indent="0">
              <a:buNone/>
            </a:pPr>
            <a:r>
              <a:rPr lang="tr-TR" sz="1200" b="1" dirty="0"/>
              <a:t>Düşünme,</a:t>
            </a:r>
            <a:r>
              <a:rPr lang="tr-TR" sz="1200" b="1" i="1" dirty="0"/>
              <a:t/>
            </a:r>
            <a:br>
              <a:rPr lang="tr-TR" sz="1200" b="1" i="1" dirty="0"/>
            </a:br>
            <a:r>
              <a:rPr lang="tr-TR" sz="1200" dirty="0"/>
              <a:t>Arzu et sade!</a:t>
            </a:r>
            <a:r>
              <a:rPr lang="tr-TR" sz="1200" b="1" dirty="0"/>
              <a:t/>
            </a:r>
            <a:br>
              <a:rPr lang="tr-TR" sz="1200" b="1" dirty="0"/>
            </a:br>
            <a:r>
              <a:rPr lang="tr-TR" sz="1200" b="1" dirty="0"/>
              <a:t>Bak böcekler de öyle yapıyor.</a:t>
            </a:r>
          </a:p>
          <a:p>
            <a:pPr marL="0" indent="0">
              <a:buNone/>
            </a:pPr>
            <a:endParaRPr lang="tr-TR" dirty="0"/>
          </a:p>
        </p:txBody>
      </p:sp>
    </p:spTree>
    <p:extLst>
      <p:ext uri="{BB962C8B-B14F-4D97-AF65-F5344CB8AC3E}">
        <p14:creationId xmlns:p14="http://schemas.microsoft.com/office/powerpoint/2010/main" val="818036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Başlangıç</a:t>
            </a:r>
          </a:p>
        </p:txBody>
      </p:sp>
      <p:sp>
        <p:nvSpPr>
          <p:cNvPr id="3" name="İçerik Yer Tutucusu 2"/>
          <p:cNvSpPr>
            <a:spLocks noGrp="1"/>
          </p:cNvSpPr>
          <p:nvPr>
            <p:ph idx="1"/>
          </p:nvPr>
        </p:nvSpPr>
        <p:spPr/>
        <p:txBody>
          <a:bodyPr>
            <a:normAutofit fontScale="85000" lnSpcReduction="10000"/>
          </a:bodyPr>
          <a:lstStyle/>
          <a:p>
            <a:r>
              <a:rPr lang="tr-TR" dirty="0"/>
              <a:t>Anadili Türkçe olmayan biri, tam olarak ne zaman Türkçe konuşuyor sayılır?</a:t>
            </a:r>
          </a:p>
          <a:p>
            <a:r>
              <a:rPr lang="tr-TR" dirty="0"/>
              <a:t>Bir Türkçe öğren</a:t>
            </a:r>
            <a:r>
              <a:rPr lang="en-US" dirty="0" err="1"/>
              <a:t>i</a:t>
            </a:r>
            <a:r>
              <a:rPr lang="tr-TR" dirty="0" err="1"/>
              <a:t>cisinin</a:t>
            </a:r>
            <a:r>
              <a:rPr lang="tr-TR" dirty="0"/>
              <a:t> ilk kez iletişime geçtiği anadili Türkçe olan birinde bırakabileceği muhtemel izlenimler nelerdir? (ve bu izlenimler </a:t>
            </a:r>
            <a:r>
              <a:rPr lang="en-US" dirty="0" err="1"/>
              <a:t>onların</a:t>
            </a:r>
            <a:r>
              <a:rPr lang="en-US" dirty="0"/>
              <a:t> </a:t>
            </a:r>
            <a:r>
              <a:rPr lang="tr-TR" dirty="0"/>
              <a:t>iletişiminde ileriye dönük nasıl etkiler bırakır?)</a:t>
            </a:r>
          </a:p>
          <a:p>
            <a:r>
              <a:rPr lang="tr-TR" dirty="0"/>
              <a:t>Sözcükleri iyi telaffuz </a:t>
            </a:r>
            <a:r>
              <a:rPr lang="en-US" dirty="0" err="1"/>
              <a:t>etmek</a:t>
            </a:r>
            <a:r>
              <a:rPr lang="en-US" dirty="0"/>
              <a:t> </a:t>
            </a:r>
            <a:r>
              <a:rPr lang="tr-TR" dirty="0"/>
              <a:t>yeterli midir?</a:t>
            </a:r>
          </a:p>
          <a:p>
            <a:r>
              <a:rPr lang="tr-TR" dirty="0"/>
              <a:t>Günlük konuşulan dil her dilsel ayrıntının (ek, dil bilgisi vs.) zihinde her tekrarda yeniden canlandırılmasını gerekli kılar mı? (Gerekli kılarsa hangi aşamalarda?)</a:t>
            </a:r>
          </a:p>
          <a:p>
            <a:pPr marL="0" indent="0">
              <a:buNone/>
            </a:pPr>
            <a:endParaRPr lang="tr-TR" dirty="0"/>
          </a:p>
        </p:txBody>
      </p:sp>
    </p:spTree>
    <p:extLst>
      <p:ext uri="{BB962C8B-B14F-4D97-AF65-F5344CB8AC3E}">
        <p14:creationId xmlns:p14="http://schemas.microsoft.com/office/powerpoint/2010/main" val="289450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94122"/>
          </a:xfrm>
        </p:spPr>
        <p:txBody>
          <a:bodyPr/>
          <a:lstStyle/>
          <a:p>
            <a:r>
              <a:rPr lang="tr-TR" dirty="0"/>
              <a:t>Konuşma Becerisi</a:t>
            </a:r>
          </a:p>
        </p:txBody>
      </p:sp>
      <p:sp>
        <p:nvSpPr>
          <p:cNvPr id="3" name="İçerik Yer Tutucusu 2"/>
          <p:cNvSpPr>
            <a:spLocks noGrp="1"/>
          </p:cNvSpPr>
          <p:nvPr>
            <p:ph idx="1"/>
          </p:nvPr>
        </p:nvSpPr>
        <p:spPr>
          <a:xfrm>
            <a:off x="457200" y="1268760"/>
            <a:ext cx="8229600" cy="5328592"/>
          </a:xfrm>
        </p:spPr>
        <p:txBody>
          <a:bodyPr>
            <a:normAutofit fontScale="85000" lnSpcReduction="20000"/>
          </a:bodyPr>
          <a:lstStyle/>
          <a:p>
            <a:r>
              <a:rPr lang="tr-TR" b="1" dirty="0"/>
              <a:t>Bedensel Davranış (%55 Beden Dili)</a:t>
            </a:r>
          </a:p>
          <a:p>
            <a:pPr>
              <a:buFont typeface="Wingdings" panose="05000000000000000000" pitchFamily="2" charset="2"/>
              <a:buChar char="Ø"/>
            </a:pPr>
            <a:r>
              <a:rPr lang="tr-TR" sz="2000" dirty="0"/>
              <a:t>Duruş</a:t>
            </a:r>
          </a:p>
          <a:p>
            <a:pPr>
              <a:buFont typeface="Wingdings" panose="05000000000000000000" pitchFamily="2" charset="2"/>
              <a:buChar char="Ø"/>
            </a:pPr>
            <a:r>
              <a:rPr lang="tr-TR" sz="2000" dirty="0"/>
              <a:t>Hareket</a:t>
            </a:r>
          </a:p>
          <a:p>
            <a:pPr>
              <a:buFont typeface="Wingdings" panose="05000000000000000000" pitchFamily="2" charset="2"/>
              <a:buChar char="Ø"/>
            </a:pPr>
            <a:r>
              <a:rPr lang="tr-TR" sz="2000" dirty="0"/>
              <a:t>Jest</a:t>
            </a:r>
          </a:p>
          <a:p>
            <a:pPr>
              <a:buFont typeface="Wingdings" panose="05000000000000000000" pitchFamily="2" charset="2"/>
              <a:buChar char="Ø"/>
            </a:pPr>
            <a:r>
              <a:rPr lang="tr-TR" sz="2000" dirty="0"/>
              <a:t>Mimik</a:t>
            </a:r>
          </a:p>
          <a:p>
            <a:r>
              <a:rPr lang="tr-TR" b="1" dirty="0"/>
              <a:t>Ses (%38 Ses Tonu)</a:t>
            </a:r>
          </a:p>
          <a:p>
            <a:pPr>
              <a:buFont typeface="Wingdings" panose="05000000000000000000" pitchFamily="2" charset="2"/>
              <a:buChar char="Ø"/>
            </a:pPr>
            <a:r>
              <a:rPr lang="tr-TR" sz="2000" dirty="0"/>
              <a:t>İşitilebilir (ses yüksekliği)</a:t>
            </a:r>
          </a:p>
          <a:p>
            <a:pPr>
              <a:buFont typeface="Wingdings" panose="05000000000000000000" pitchFamily="2" charset="2"/>
              <a:buChar char="Ø"/>
            </a:pPr>
            <a:r>
              <a:rPr lang="tr-TR" sz="2000" dirty="0"/>
              <a:t>Akıcı (süre, takip edilebilir)</a:t>
            </a:r>
          </a:p>
          <a:p>
            <a:pPr>
              <a:buFont typeface="Wingdings" panose="05000000000000000000" pitchFamily="2" charset="2"/>
              <a:buChar char="Ø"/>
            </a:pPr>
            <a:r>
              <a:rPr lang="tr-TR" sz="2000" dirty="0"/>
              <a:t>Kulağa hoş gelen (rahatsız etmeyen)</a:t>
            </a:r>
          </a:p>
          <a:p>
            <a:pPr>
              <a:buFont typeface="Wingdings" panose="05000000000000000000" pitchFamily="2" charset="2"/>
              <a:buChar char="Ø"/>
            </a:pPr>
            <a:r>
              <a:rPr lang="tr-TR" sz="2000" dirty="0"/>
              <a:t>Anlamlı (nitelik, konu)</a:t>
            </a:r>
          </a:p>
          <a:p>
            <a:r>
              <a:rPr lang="tr-TR" b="1" dirty="0"/>
              <a:t>Dil</a:t>
            </a:r>
            <a:endParaRPr lang="tr-TR" sz="2000" b="1" dirty="0"/>
          </a:p>
          <a:p>
            <a:pPr>
              <a:buFont typeface="Wingdings" panose="05000000000000000000" pitchFamily="2" charset="2"/>
              <a:buChar char="Ø"/>
            </a:pPr>
            <a:r>
              <a:rPr lang="tr-TR" sz="2000" dirty="0"/>
              <a:t>Telaffuz</a:t>
            </a:r>
          </a:p>
          <a:p>
            <a:pPr>
              <a:buFont typeface="Wingdings" panose="05000000000000000000" pitchFamily="2" charset="2"/>
              <a:buChar char="Ø"/>
            </a:pPr>
            <a:r>
              <a:rPr lang="tr-TR" sz="2000" dirty="0"/>
              <a:t>Kullanılan İfadeler </a:t>
            </a:r>
            <a:r>
              <a:rPr lang="tr-TR" sz="2000" b="1" dirty="0"/>
              <a:t>(%7 Kelimeler)</a:t>
            </a:r>
          </a:p>
          <a:p>
            <a:pPr>
              <a:buFont typeface="Wingdings" panose="05000000000000000000" pitchFamily="2" charset="2"/>
              <a:buChar char="Ø"/>
            </a:pPr>
            <a:r>
              <a:rPr lang="tr-TR" sz="2000" dirty="0"/>
              <a:t>Hitap biçimi (konuşma ortamı)</a:t>
            </a:r>
          </a:p>
          <a:p>
            <a:r>
              <a:rPr lang="tr-TR" b="1" dirty="0"/>
              <a:t>Zihinsel Etkinlik</a:t>
            </a:r>
          </a:p>
          <a:p>
            <a:pPr>
              <a:buFont typeface="Wingdings" panose="05000000000000000000" pitchFamily="2" charset="2"/>
              <a:buChar char="Ø"/>
            </a:pPr>
            <a:r>
              <a:rPr lang="tr-TR" sz="2200" dirty="0"/>
              <a:t>Refleks</a:t>
            </a:r>
          </a:p>
          <a:p>
            <a:pPr marL="0" indent="0">
              <a:buNone/>
            </a:pPr>
            <a:endParaRPr lang="tr-TR" sz="2200" dirty="0"/>
          </a:p>
          <a:p>
            <a:pPr marL="0" indent="0">
              <a:buNone/>
            </a:pPr>
            <a:r>
              <a:rPr lang="tr-TR" sz="1100" dirty="0"/>
              <a:t>					(</a:t>
            </a:r>
            <a:r>
              <a:rPr lang="tr-TR" sz="1100" dirty="0" smtClean="0"/>
              <a:t>Yüzdeler: </a:t>
            </a:r>
            <a:r>
              <a:rPr lang="tr-TR" sz="1100" dirty="0" err="1"/>
              <a:t>Prof.Dr</a:t>
            </a:r>
            <a:r>
              <a:rPr lang="tr-TR" sz="1100" dirty="0"/>
              <a:t>. Albert </a:t>
            </a:r>
            <a:r>
              <a:rPr lang="tr-TR" sz="1100" dirty="0" err="1"/>
              <a:t>Mehrabian</a:t>
            </a:r>
            <a:r>
              <a:rPr lang="tr-TR" sz="1100" dirty="0"/>
              <a:t>)</a:t>
            </a:r>
          </a:p>
          <a:p>
            <a:pPr marL="0" indent="0">
              <a:buNone/>
            </a:pPr>
            <a:endParaRPr lang="tr-TR" dirty="0"/>
          </a:p>
        </p:txBody>
      </p:sp>
    </p:spTree>
    <p:extLst>
      <p:ext uri="{BB962C8B-B14F-4D97-AF65-F5344CB8AC3E}">
        <p14:creationId xmlns:p14="http://schemas.microsoft.com/office/powerpoint/2010/main" val="4195944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Konuşma Makinesi</a:t>
            </a:r>
          </a:p>
        </p:txBody>
      </p:sp>
      <p:sp>
        <p:nvSpPr>
          <p:cNvPr id="3" name="İçerik Yer Tutucusu 2"/>
          <p:cNvSpPr>
            <a:spLocks noGrp="1"/>
          </p:cNvSpPr>
          <p:nvPr>
            <p:ph idx="1"/>
          </p:nvPr>
        </p:nvSpPr>
        <p:spPr>
          <a:xfrm>
            <a:off x="457200" y="1412776"/>
            <a:ext cx="8229600" cy="4713387"/>
          </a:xfrm>
        </p:spPr>
        <p:txBody>
          <a:bodyPr>
            <a:normAutofit fontScale="47500" lnSpcReduction="20000"/>
          </a:bodyPr>
          <a:lstStyle/>
          <a:p>
            <a:r>
              <a:rPr lang="tr-TR" dirty="0"/>
              <a:t>Bilinçli ve Bilinç Dışı Öğrenme</a:t>
            </a:r>
          </a:p>
          <a:p>
            <a:pPr marL="0" indent="0">
              <a:buNone/>
            </a:pPr>
            <a:endParaRPr lang="tr-TR" dirty="0"/>
          </a:p>
          <a:p>
            <a:r>
              <a:rPr lang="tr-TR" dirty="0"/>
              <a:t>doğru iletişim</a:t>
            </a:r>
          </a:p>
          <a:p>
            <a:r>
              <a:rPr lang="tr-TR" dirty="0"/>
              <a:t>hazırlık/niyet</a:t>
            </a:r>
          </a:p>
          <a:p>
            <a:r>
              <a:rPr lang="tr-TR" dirty="0"/>
              <a:t>açıklık-netlik, vurgulama/telaffuz/artikülasyon/tonlama</a:t>
            </a:r>
          </a:p>
          <a:p>
            <a:r>
              <a:rPr lang="tr-TR" dirty="0"/>
              <a:t>zamanlama/refleks</a:t>
            </a:r>
          </a:p>
          <a:p>
            <a:r>
              <a:rPr lang="tr-TR" dirty="0"/>
              <a:t>konuşma jestleri</a:t>
            </a:r>
          </a:p>
          <a:p>
            <a:r>
              <a:rPr lang="tr-TR" dirty="0"/>
              <a:t>çağrışım</a:t>
            </a:r>
          </a:p>
          <a:p>
            <a:r>
              <a:rPr lang="tr-TR" dirty="0"/>
              <a:t>psikoloji/umutsuzluk </a:t>
            </a:r>
          </a:p>
          <a:p>
            <a:r>
              <a:rPr lang="tr-TR" dirty="0"/>
              <a:t>diyaloğu yönlendirme</a:t>
            </a:r>
          </a:p>
          <a:p>
            <a:r>
              <a:rPr lang="tr-TR" dirty="0"/>
              <a:t>algılar</a:t>
            </a:r>
          </a:p>
          <a:p>
            <a:r>
              <a:rPr lang="tr-TR" dirty="0"/>
              <a:t>oyun</a:t>
            </a:r>
          </a:p>
          <a:p>
            <a:r>
              <a:rPr lang="tr-TR" dirty="0"/>
              <a:t>orada olma, yaşayarak öğrenme-gerçek ortam</a:t>
            </a:r>
          </a:p>
          <a:p>
            <a:r>
              <a:rPr lang="tr-TR" dirty="0"/>
              <a:t>kayıt (ses kaydı ve her cümle/iç ortam-dış ortam)</a:t>
            </a:r>
          </a:p>
          <a:p>
            <a:r>
              <a:rPr lang="tr-TR" dirty="0"/>
              <a:t>aktif dinleme</a:t>
            </a:r>
          </a:p>
          <a:p>
            <a:r>
              <a:rPr lang="tr-TR" dirty="0"/>
              <a:t>serbest konuşma</a:t>
            </a:r>
          </a:p>
          <a:p>
            <a:r>
              <a:rPr lang="tr-TR" dirty="0"/>
              <a:t>doğu ve batı kültürü</a:t>
            </a:r>
          </a:p>
          <a:p>
            <a:pPr marL="0" indent="0">
              <a:buNone/>
            </a:pPr>
            <a:endParaRPr lang="tr-TR" dirty="0"/>
          </a:p>
          <a:p>
            <a:r>
              <a:rPr lang="tr-TR" dirty="0" err="1"/>
              <a:t>Psikomotor</a:t>
            </a:r>
            <a:r>
              <a:rPr lang="tr-TR" dirty="0"/>
              <a:t>: </a:t>
            </a:r>
            <a:r>
              <a:rPr lang="tr-TR" b="1" dirty="0"/>
              <a:t>“refleks veya etki-tepki hızı, dikkat, çabukluk, denge, güç ve esneklik”</a:t>
            </a:r>
          </a:p>
          <a:p>
            <a:r>
              <a:rPr lang="tr-TR" dirty="0"/>
              <a:t>Bilinçaltını Harekete Geçirme</a:t>
            </a:r>
          </a:p>
        </p:txBody>
      </p:sp>
    </p:spTree>
    <p:extLst>
      <p:ext uri="{BB962C8B-B14F-4D97-AF65-F5344CB8AC3E}">
        <p14:creationId xmlns:p14="http://schemas.microsoft.com/office/powerpoint/2010/main" val="20540072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TotalTime>
  <Words>2448</Words>
  <Application>Microsoft Office PowerPoint</Application>
  <PresentationFormat>On-screen Show (4:3)</PresentationFormat>
  <Paragraphs>207</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Ofis Teması</vt:lpstr>
      <vt:lpstr>28. YADOT ÇALIŞMA TOPLANTISI      Yabancı Dil Olarak Türkçe Öğretiminde Konuşma Edimi Uygulama Güçlükleri ve Çözümleri       Atanur Memiş</vt:lpstr>
      <vt:lpstr>Dil  Ferdinand de Saussure (1857-1913), Genel Dilbilim Dersleri adlı kitabında bir göstergeler sisteminden bahseder. Satranç bilmeyen birinin satranç oynayanları birkaç gün seyrettiğinde yavaş yavaş oyunun sistemini kavramaya başladığını -hangi taşın, hangi yönde ve nasıl yürütüldüğünü, taşların nasıl oyun dışına çıktığını, hangi koşullarda şah-matın gerçekleştiğini öğrenip sistemi kavrayabildiğini- bunun için satranç oyununun tarih içinde nasıl geliştiğini, nasıl değişiklikler geçirdiğini öğrenmek zorunda olmadığını, tersine, oyunun sisteminin dış gerçeklikten bağımsız, saymaca birtakım kurallardan oluştuğunu ve kendi içinde bir bütün meydana getirdiğini söyler.   Ayrıca, oyunu oluşturan ögelerin kendi öz varlıkları -filin yaşayan fil ile olan ilgisi ya da mermerden mi, tahtadan mı, plastikten mi veya camdan, metalden mi yapıldığı, önem taşımaz- önemli olan onların sistem içindeki işlevleri, birbirleriyle olan bağıntılarıdır. Dil de böyledir.  Saussure’e göre, gerçeklikle dil arasında doğal bir bağıntı olmadığı gibi; dili dış dünyadan kopuk, bağımsız, kapalı bir göstergeler sistemi olarak görmemiz gerekmektedir ve bu sistem, öğelerin bir yığını değil, tutarlı bir bütündür.   Konuşma bir tekrarlar bütünüdür ve beden kullanımıyla davranış halini alır. Sözcüklerin yapısı, dilin yapı özellikleri ikinci planda kalırken özel ve toplumsal deneyimler bütünü olan konuşma edimi sırasında hedef, bir yığın çevresel etmene karşın mesajı karşı tarafa iletmektir.  gönderge (gerçek hayat) gösterge (metinsel) gösteren (sözsel) gösterilen (kavramsal)</vt:lpstr>
      <vt:lpstr>Ses</vt:lpstr>
      <vt:lpstr>PowerPoint Presentation</vt:lpstr>
      <vt:lpstr>Yazılan ve Konuşulan Türkçe</vt:lpstr>
      <vt:lpstr>PowerPoint Presentation</vt:lpstr>
      <vt:lpstr>Başlangıç</vt:lpstr>
      <vt:lpstr>Konuşma Becerisi</vt:lpstr>
      <vt:lpstr>Konuşma Makinesi</vt:lpstr>
      <vt:lpstr>PowerPoint Presentation</vt:lpstr>
      <vt:lpstr>PowerPoint Presentation</vt:lpstr>
      <vt:lpstr>Sözlü Anlatım için Ortam Oluşturma</vt:lpstr>
      <vt:lpstr>PowerPoint Presentation</vt:lpstr>
      <vt:lpstr>PowerPoint Presentation</vt:lpstr>
      <vt:lpstr>Ön Çalışmalar</vt:lpstr>
      <vt:lpstr>Sınıf İçi Uygulamalar</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Yapısal Dilbilim  Ferdinand de Saussure (1857-1913), Genel Dilbilim Dersleri adlı kitabında bir göstergeler sisteminden bahseder. Satranç bilmeyen birinin satranç oynayanları birkaç gün seyrettiğinde yavaş yavaş oyunun sistemini kavramaya başladığını -hangi taşın, hangi yönde ve nasıl yürütüldüğünü, taşların nasıl oyun dışına çıktığını, hangi koşullarda şah-matın gerçekleştiğini öğrenip sistemi kavrayabildiğini- bunun için satranç oyununun tarih içinde nasıl geliştiğini, nasıl değişiklikler geçirdiğini öğrenmek zorunda olmadığını, tersine, oyunun sisteminin dış gerçeklikten bağımsız, saymaca birtakım kurallardan oluştuğunu ve kendi içinde bir bütün meydana getirdiğini söyler. Ayrıca, oyunu oluşturan öğelerin kendi öz varlıkları -filin yaşayan fil ile olan ilgisi ya da mermerden mi, tahtadan mı, plastikten mi veya camdan, metalden mi yapıldığı, önem taşımaz- önemli olan sistem içindeki işlevleri, birbirleriyle olan bağıntılarıdır. Dil de böyledir. Saussure’e göre, gerçeklikle dil arasında doğal bir bağıntı olmadığı gibi; dili dış dünyadan kopuk, bağımsız, kapalı bir göstergeler sistemi olarak görmemiz gerekmektedir ve bu sistem, öğelerin bir yığını değil, her şeyden önce tutarlı bir bütündür.</dc:title>
  <dc:creator>ato</dc:creator>
  <cp:lastModifiedBy>itu</cp:lastModifiedBy>
  <cp:revision>44</cp:revision>
  <dcterms:created xsi:type="dcterms:W3CDTF">2013-11-02T05:15:49Z</dcterms:created>
  <dcterms:modified xsi:type="dcterms:W3CDTF">2016-12-14T17:19:46Z</dcterms:modified>
</cp:coreProperties>
</file>