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Gill Sans" panose="020B060402020202020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jQUkFVW0sY8zeX2877EOCmfWit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4660"/>
  </p:normalViewPr>
  <p:slideViewPr>
    <p:cSldViewPr snapToGrid="0">
      <p:cViewPr>
        <p:scale>
          <a:sx n="33" d="100"/>
          <a:sy n="33" d="100"/>
        </p:scale>
        <p:origin x="29" y="10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customschemas.google.com/relationships/presentationmetadata" Target="NUL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862629c120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862629c120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862629c120_0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862629c120_0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tr-TR"/>
              <a:t>Ş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862629c120_0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862629c120_0_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tr-TR"/>
              <a:t>Ş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tr-T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kmkml</a:t>
            </a:r>
            <a:endParaRPr/>
          </a:p>
        </p:txBody>
      </p:sp>
      <p:sp>
        <p:nvSpPr>
          <p:cNvPr id="176" name="Google Shape;17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62629c120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862629c120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62629c120_0_5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862629c120_0_5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09a82379f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809a82379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862629c120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862629c120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62629c120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862629c120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tr-TR"/>
              <a:t>Ş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tr-TR"/>
              <a:t>What did we learn in Phase 1 about this situated context that guided our intervention?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tr-TR"/>
              <a:t>-broad range of L1 Arabic literacy skills among refugee students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tr-TR"/>
              <a:t>-broad range of Turkish proficiency among students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tr-TR"/>
              <a:t>-attitudes towards refugee population in the school, in the local community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tr-TR"/>
              <a:t>-teachers’ beliefs, practices, ideologies  as well as their concerns with regards to integrating minority languages in classroom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3F3F3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ill Sans"/>
              <a:buNone/>
              <a:defRPr sz="22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>
            <a:spLocks noGrp="1"/>
          </p:cNvSpPr>
          <p:nvPr>
            <p:ph type="pic" idx="2"/>
          </p:nvPr>
        </p:nvSpPr>
        <p:spPr>
          <a:xfrm>
            <a:off x="6095999" y="0"/>
            <a:ext cx="6102097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>
            <a:off x="1115568" y="3549918"/>
            <a:ext cx="3794760" cy="219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808523" y="6236208"/>
            <a:ext cx="510372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6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body" idx="1"/>
          </p:nvPr>
        </p:nvSpPr>
        <p:spPr>
          <a:xfrm rot="5400000">
            <a:off x="4545009" y="324171"/>
            <a:ext cx="3101983" cy="772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7"/>
          <p:cNvSpPr txBox="1">
            <a:spLocks noGrp="1"/>
          </p:cNvSpPr>
          <p:nvPr>
            <p:ph type="title"/>
          </p:nvPr>
        </p:nvSpPr>
        <p:spPr>
          <a:xfrm rot="5400000">
            <a:off x="6810676" y="2779696"/>
            <a:ext cx="4983480" cy="1298608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body" idx="1"/>
          </p:nvPr>
        </p:nvSpPr>
        <p:spPr>
          <a:xfrm rot="5400000">
            <a:off x="2838640" y="329755"/>
            <a:ext cx="4983480" cy="619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7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62629c120_0_44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862629c120_0_44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1" name="Google Shape;101;g862629c120_0_4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862629c120_0_4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862629c120_0_4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62629c120_0_4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862629c120_0_4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g862629c120_0_4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862629c120_0_4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862629c120_0_4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62629c120_0_45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862629c120_0_45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g862629c120_0_45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g862629c120_0_45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5" name="Google Shape;115;g862629c120_0_45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g862629c120_0_4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862629c120_0_4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862629c120_0_4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62629c120_0_46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862629c120_0_46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g862629c120_0_4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862629c120_0_4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862629c120_0_4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62629c120_0_4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862629c120_0_4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g862629c120_0_47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g862629c120_0_4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g862629c120_0_4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862629c120_0_4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62629c120_0_4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862629c120_0_4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862629c120_0_4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862629c120_0_4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62629c120_0_4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862629c120_0_4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g862629c120_0_4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62629c120_0_48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862629c120_0_48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4" name="Google Shape;144;g862629c120_0_48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5" name="Google Shape;145;g862629c120_0_4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862629c120_0_4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862629c120_0_4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62629c120_0_49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g862629c120_0_49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g862629c120_0_49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2" name="Google Shape;152;g862629c120_0_4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862629c120_0_49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862629c120_0_49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62629c120_0_50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862629c120_0_500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g862629c120_0_50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862629c120_0_50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g862629c120_0_50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62629c120_0_506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g862629c120_0_506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g862629c120_0_50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g862629c120_0_50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g862629c120_0_50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accen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1"/>
          </p:nvPr>
        </p:nvSpPr>
        <p:spPr>
          <a:xfrm>
            <a:off x="1581912" y="2638044"/>
            <a:ext cx="4271771" cy="310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2"/>
          </p:nvPr>
        </p:nvSpPr>
        <p:spPr>
          <a:xfrm>
            <a:off x="6338315" y="2638044"/>
            <a:ext cx="4270247" cy="310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1"/>
          <p:cNvSpPr txBox="1"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0" cap="none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2"/>
          </p:nvPr>
        </p:nvSpPr>
        <p:spPr>
          <a:xfrm>
            <a:off x="1583436" y="3143250"/>
            <a:ext cx="4270248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body" idx="3"/>
          </p:nvPr>
        </p:nvSpPr>
        <p:spPr>
          <a:xfrm>
            <a:off x="6338316" y="3143250"/>
            <a:ext cx="4253484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body" idx="4"/>
          </p:nvPr>
        </p:nvSpPr>
        <p:spPr>
          <a:xfrm>
            <a:off x="633831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0" cap="none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2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4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ill Sans"/>
              <a:buNone/>
              <a:defRPr sz="22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body" idx="1"/>
          </p:nvPr>
        </p:nvSpPr>
        <p:spPr>
          <a:xfrm>
            <a:off x="6736080" y="804672"/>
            <a:ext cx="4815840" cy="524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2"/>
          </p:nvPr>
        </p:nvSpPr>
        <p:spPr>
          <a:xfrm>
            <a:off x="1115568" y="3549918"/>
            <a:ext cx="3794760" cy="2194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804672" y="6236208"/>
            <a:ext cx="5167503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sz="28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62629c120_0_4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g862629c120_0_4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g862629c120_0_4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g862629c120_0_4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g862629c120_0_4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"/>
          <p:cNvSpPr txBox="1">
            <a:spLocks noGrp="1"/>
          </p:cNvSpPr>
          <p:nvPr>
            <p:ph type="ctrTitle"/>
          </p:nvPr>
        </p:nvSpPr>
        <p:spPr>
          <a:xfrm>
            <a:off x="1600200" y="1097281"/>
            <a:ext cx="8991600" cy="2574388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ill Sans"/>
              <a:buNone/>
            </a:pPr>
            <a:r>
              <a:rPr lang="tr-TR" sz="3200"/>
              <a:t>SURİYELİ MÜLTECİ ÇOCUKLARIN EĞİTİMİNDE DİLLERÖTESİ EĞİTİM YAKLAŞIMI</a:t>
            </a:r>
            <a:endParaRPr sz="3200"/>
          </a:p>
        </p:txBody>
      </p:sp>
      <p:sp>
        <p:nvSpPr>
          <p:cNvPr id="172" name="Google Shape;172;p1"/>
          <p:cNvSpPr txBox="1">
            <a:spLocks noGrp="1"/>
          </p:cNvSpPr>
          <p:nvPr>
            <p:ph type="subTitle" idx="1"/>
          </p:nvPr>
        </p:nvSpPr>
        <p:spPr>
          <a:xfrm>
            <a:off x="4098022" y="4007462"/>
            <a:ext cx="3995955" cy="2013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tr-TR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Şeyma Toker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tr-TR" sz="2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Georgetown Üniversitesi</a:t>
            </a:r>
            <a:endParaRPr sz="21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tr-TR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Müge Olğun Baytaş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tr-TR" sz="2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Pennsylvania Devlet Üniversitesi</a:t>
            </a:r>
            <a:endParaRPr sz="21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62629c120_0_4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tr-TR"/>
              <a:t>10</a:t>
            </a:fld>
            <a:endParaRPr/>
          </a:p>
        </p:txBody>
      </p:sp>
      <p:graphicFrame>
        <p:nvGraphicFramePr>
          <p:cNvPr id="238" name="Google Shape;238;g862629c120_0_431"/>
          <p:cNvGraphicFramePr/>
          <p:nvPr>
            <p:extLst>
              <p:ext uri="{D42A27DB-BD31-4B8C-83A1-F6EECF244321}">
                <p14:modId xmlns:p14="http://schemas.microsoft.com/office/powerpoint/2010/main" val="4153932361"/>
              </p:ext>
            </p:extLst>
          </p:nvPr>
        </p:nvGraphicFramePr>
        <p:xfrm>
          <a:off x="1406775" y="2128410"/>
          <a:ext cx="9101700" cy="41948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99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1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endParaRPr sz="2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tr-TR" sz="2000" u="none" strike="noStrike" cap="non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Pelin’</a:t>
                      </a:r>
                      <a:r>
                        <a:rPr lang="tr-TR" sz="20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in Sınıfı</a:t>
                      </a:r>
                      <a:endParaRPr sz="2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tr-TR" sz="2000" u="none" strike="noStrike" cap="non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Osman’</a:t>
                      </a:r>
                      <a:r>
                        <a:rPr lang="tr-TR" sz="20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ın Sınıfı</a:t>
                      </a:r>
                      <a:endParaRPr sz="2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tr-TR" sz="20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Üniteler/ Temalar</a:t>
                      </a:r>
                      <a:endParaRPr sz="2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tr-TR" sz="20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Su döngüsü</a:t>
                      </a:r>
                      <a:endParaRPr sz="2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marR="0" lvl="0" indent="-355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Gill Sans"/>
                        <a:buAutoNum type="arabicParenBoth"/>
                      </a:pPr>
                      <a:r>
                        <a:rPr lang="tr-TR" sz="2000" dirty="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Mevsimler    (2) Sağlık</a:t>
                      </a:r>
                      <a:endParaRPr sz="2000" u="none" strike="noStrike" cap="none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0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tr-TR" sz="20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Ek etkinlikler</a:t>
                      </a:r>
                      <a:endParaRPr sz="2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55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Char char="❏"/>
                      </a:pPr>
                      <a:r>
                        <a:rPr lang="tr-TR" sz="2000" dirty="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Evde su döngüsü deneyi</a:t>
                      </a:r>
                      <a:endParaRPr sz="2000" u="none" strike="noStrike" cap="none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457200" marR="0" lvl="0" indent="-355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Char char="❏"/>
                      </a:pPr>
                      <a:r>
                        <a:rPr lang="tr-TR" sz="2000" dirty="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Google Harita üzerinden su kaynakları </a:t>
                      </a:r>
                    </a:p>
                    <a:p>
                      <a:pPr marL="457200" marR="0" lvl="0" indent="-355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Char char="❏"/>
                      </a:pPr>
                      <a:r>
                        <a:rPr lang="tr-TR" sz="2000" dirty="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Sınıf dışı röportaj etkinliği</a:t>
                      </a:r>
                      <a:endParaRPr sz="2000" u="none" strike="noStrike" cap="none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457200" marR="0" lvl="0" indent="-355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Char char="❏"/>
                      </a:pPr>
                      <a:r>
                        <a:rPr lang="tr-TR" sz="2000" dirty="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Hikaye yazma, yaratıcı drama ve şarkı sözü yazma</a:t>
                      </a:r>
                      <a:endParaRPr sz="2000" u="none" strike="noStrike" cap="none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457200" marR="0" lvl="0" indent="-355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Char char="❏"/>
                      </a:pPr>
                      <a:r>
                        <a:rPr lang="tr-TR" sz="2000" dirty="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Çift dilli kelime duvarı</a:t>
                      </a:r>
                      <a:endParaRPr sz="2000" u="none" strike="noStrike" cap="none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marR="0" lvl="0" indent="-355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Char char="❏"/>
                      </a:pPr>
                      <a:r>
                        <a:rPr lang="tr-TR" sz="2000" dirty="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Çift dilli kelime kartları ve eşleştirme çalışması</a:t>
                      </a:r>
                      <a:endParaRPr sz="2000" u="none" strike="noStrike" cap="none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457200" marR="0" lvl="0" indent="-355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Char char="❏"/>
                      </a:pPr>
                      <a:r>
                        <a:rPr lang="tr-TR" sz="2000" dirty="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Şarkılar ve rol oynama - iki dilli şekilde</a:t>
                      </a:r>
                      <a:endParaRPr sz="2000" u="none" strike="noStrike" cap="none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457200" marR="0" lvl="0" indent="-355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Char char="❏"/>
                      </a:pPr>
                      <a:r>
                        <a:rPr lang="tr-TR" sz="2000" dirty="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Arapça mevsimler ile ilgili çizgi film izleme</a:t>
                      </a:r>
                      <a:endParaRPr sz="2000" u="none" strike="noStrike" cap="none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457200" marR="0" lvl="0" indent="-355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Char char="❏"/>
                      </a:pPr>
                      <a:r>
                        <a:rPr lang="tr-TR" sz="2000" dirty="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Çift dilli kelime duvarı</a:t>
                      </a:r>
                      <a:endParaRPr sz="2000" u="none" strike="noStrike" cap="none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9" name="Google Shape;239;g862629c120_0_431"/>
          <p:cNvSpPr txBox="1"/>
          <p:nvPr/>
        </p:nvSpPr>
        <p:spPr>
          <a:xfrm>
            <a:off x="1406769" y="411442"/>
            <a:ext cx="9101700" cy="1188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UYGULAMA ÖRNEKLERİ</a:t>
            </a:r>
            <a:endParaRPr sz="280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862629c120_0_525"/>
          <p:cNvSpPr txBox="1">
            <a:spLocks noGrp="1"/>
          </p:cNvSpPr>
          <p:nvPr>
            <p:ph type="body" idx="1"/>
          </p:nvPr>
        </p:nvSpPr>
        <p:spPr>
          <a:xfrm>
            <a:off x="1406769" y="1767654"/>
            <a:ext cx="40710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tr-TR" sz="2200" dirty="0">
                <a:latin typeface="Gill Sans" panose="020B0604020202020204" charset="0"/>
              </a:rPr>
              <a:t>İki dilli kelime kartları</a:t>
            </a:r>
            <a:endParaRPr sz="2200" dirty="0">
              <a:latin typeface="Gill Sans" panose="020B0604020202020204" charset="0"/>
            </a:endParaRPr>
          </a:p>
        </p:txBody>
      </p:sp>
      <p:sp>
        <p:nvSpPr>
          <p:cNvPr id="245" name="Google Shape;245;g862629c120_0_5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tr-TR"/>
              <a:t>11</a:t>
            </a:fld>
            <a:endParaRPr/>
          </a:p>
        </p:txBody>
      </p:sp>
      <p:pic>
        <p:nvPicPr>
          <p:cNvPr id="247" name="Google Shape;247;g862629c120_0_5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2534" y="2465367"/>
            <a:ext cx="3571641" cy="3989476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862629c120_0_525"/>
          <p:cNvSpPr txBox="1">
            <a:spLocks noGrp="1"/>
          </p:cNvSpPr>
          <p:nvPr>
            <p:ph type="body" idx="1"/>
          </p:nvPr>
        </p:nvSpPr>
        <p:spPr>
          <a:xfrm>
            <a:off x="6220924" y="1722613"/>
            <a:ext cx="56727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tr-TR" sz="2200" dirty="0">
                <a:latin typeface="Gill Sans" panose="020B0604020202020204" charset="0"/>
              </a:rPr>
              <a:t>Ortak kültürü vurgulayan konular</a:t>
            </a:r>
            <a:endParaRPr sz="2200" dirty="0">
              <a:latin typeface="Gill Sans" panose="020B0604020202020204" charset="0"/>
            </a:endParaRPr>
          </a:p>
        </p:txBody>
      </p:sp>
      <p:pic>
        <p:nvPicPr>
          <p:cNvPr id="249" name="Google Shape;249;g862629c120_0_525"/>
          <p:cNvPicPr preferRelativeResize="0"/>
          <p:nvPr/>
        </p:nvPicPr>
        <p:blipFill rotWithShape="1">
          <a:blip r:embed="rId4">
            <a:alphaModFix/>
          </a:blip>
          <a:srcRect b="7097"/>
          <a:stretch/>
        </p:blipFill>
        <p:spPr>
          <a:xfrm>
            <a:off x="5957619" y="2412613"/>
            <a:ext cx="4679725" cy="37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g862629c120_0_525"/>
          <p:cNvSpPr txBox="1"/>
          <p:nvPr/>
        </p:nvSpPr>
        <p:spPr>
          <a:xfrm>
            <a:off x="1406769" y="411442"/>
            <a:ext cx="9101700" cy="1188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UYGULAMA ÖRNEKLERİ</a:t>
            </a:r>
            <a:endParaRPr sz="280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862629c120_0_5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tr-TR"/>
              <a:t>12</a:t>
            </a:fld>
            <a:endParaRPr/>
          </a:p>
        </p:txBody>
      </p:sp>
      <p:pic>
        <p:nvPicPr>
          <p:cNvPr id="256" name="Google Shape;256;g862629c120_0_535"/>
          <p:cNvPicPr preferRelativeResize="0"/>
          <p:nvPr/>
        </p:nvPicPr>
        <p:blipFill rotWithShape="1">
          <a:blip r:embed="rId3">
            <a:alphaModFix/>
          </a:blip>
          <a:srcRect t="11512" b="9635"/>
          <a:stretch/>
        </p:blipFill>
        <p:spPr>
          <a:xfrm>
            <a:off x="1379385" y="2149648"/>
            <a:ext cx="4404032" cy="434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862629c120_0_535"/>
          <p:cNvPicPr preferRelativeResize="0"/>
          <p:nvPr/>
        </p:nvPicPr>
        <p:blipFill rotWithShape="1">
          <a:blip r:embed="rId4">
            <a:alphaModFix/>
          </a:blip>
          <a:srcRect r="2922"/>
          <a:stretch/>
        </p:blipFill>
        <p:spPr>
          <a:xfrm>
            <a:off x="6074837" y="2459783"/>
            <a:ext cx="4634976" cy="358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g862629c120_0_535"/>
          <p:cNvSpPr txBox="1">
            <a:spLocks noGrp="1"/>
          </p:cNvSpPr>
          <p:nvPr>
            <p:ph type="body" idx="1"/>
          </p:nvPr>
        </p:nvSpPr>
        <p:spPr>
          <a:xfrm>
            <a:off x="838200" y="1491300"/>
            <a:ext cx="40710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tr-TR" sz="2200" dirty="0">
                <a:latin typeface="Gill Sans" panose="020B0604020202020204" charset="0"/>
              </a:rPr>
              <a:t>İki dilli kelime duvarı</a:t>
            </a:r>
            <a:endParaRPr sz="2200" dirty="0">
              <a:latin typeface="Gill Sans" panose="020B0604020202020204" charset="0"/>
            </a:endParaRPr>
          </a:p>
        </p:txBody>
      </p:sp>
      <p:sp>
        <p:nvSpPr>
          <p:cNvPr id="259" name="Google Shape;259;g862629c120_0_535"/>
          <p:cNvSpPr txBox="1">
            <a:spLocks noGrp="1"/>
          </p:cNvSpPr>
          <p:nvPr>
            <p:ph type="body" idx="1"/>
          </p:nvPr>
        </p:nvSpPr>
        <p:spPr>
          <a:xfrm>
            <a:off x="5973875" y="1690825"/>
            <a:ext cx="48369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tr-TR" sz="2200" dirty="0">
                <a:latin typeface="Gill Sans" panose="020B0604020202020204" charset="0"/>
              </a:rPr>
              <a:t>Arapça çizgi film</a:t>
            </a:r>
            <a:endParaRPr sz="2200" dirty="0">
              <a:latin typeface="Gill Sans" panose="020B0604020202020204" charset="0"/>
            </a:endParaRPr>
          </a:p>
        </p:txBody>
      </p:sp>
      <p:sp>
        <p:nvSpPr>
          <p:cNvPr id="260" name="Google Shape;260;g862629c120_0_535"/>
          <p:cNvSpPr txBox="1"/>
          <p:nvPr/>
        </p:nvSpPr>
        <p:spPr>
          <a:xfrm>
            <a:off x="1394919" y="423267"/>
            <a:ext cx="9101700" cy="1188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UYGULAMA ÖRNEKLERİ</a:t>
            </a:r>
            <a:endParaRPr sz="280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"/>
          <p:cNvSpPr txBox="1">
            <a:spLocks noGrp="1"/>
          </p:cNvSpPr>
          <p:nvPr>
            <p:ph type="title"/>
          </p:nvPr>
        </p:nvSpPr>
        <p:spPr>
          <a:xfrm>
            <a:off x="1406769" y="964692"/>
            <a:ext cx="9101797" cy="1188720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ill Sans"/>
              <a:buNone/>
            </a:pPr>
            <a:r>
              <a:rPr lang="tr-TR" sz="3200"/>
              <a:t>NELER BULDUK?</a:t>
            </a:r>
            <a:endParaRPr/>
          </a:p>
        </p:txBody>
      </p:sp>
      <p:sp>
        <p:nvSpPr>
          <p:cNvPr id="267" name="Google Shape;267;p5"/>
          <p:cNvSpPr txBox="1">
            <a:spLocks noGrp="1"/>
          </p:cNvSpPr>
          <p:nvPr>
            <p:ph type="body" idx="1"/>
          </p:nvPr>
        </p:nvSpPr>
        <p:spPr>
          <a:xfrm>
            <a:off x="1406769" y="251143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tr-TR" sz="2200" dirty="0">
                <a:solidFill>
                  <a:schemeClr val="tx1"/>
                </a:solidFill>
              </a:rPr>
              <a:t>Diller ötesi eğitim yaklaşımının katkıları</a:t>
            </a:r>
            <a:endParaRPr sz="2200" dirty="0">
              <a:solidFill>
                <a:schemeClr val="tx1"/>
              </a:solidFill>
            </a:endParaRPr>
          </a:p>
          <a:p>
            <a:pPr marL="114300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tr-TR" sz="2000" dirty="0">
                <a:solidFill>
                  <a:srgbClr val="BFBFBF"/>
                </a:solidFill>
              </a:rPr>
              <a:t>Üstdil farkındalığını arttırarak öğrenmeyi desteklemek</a:t>
            </a:r>
            <a:endParaRPr dirty="0"/>
          </a:p>
          <a:p>
            <a:pPr marL="114300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tr-TR" sz="2000" dirty="0">
                <a:solidFill>
                  <a:srgbClr val="BFBFBF"/>
                </a:solidFill>
              </a:rPr>
              <a:t>Sınıf içi empati ve duyarlılık gelişimine yardımcı olmak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tr-TR" sz="2200" dirty="0">
                <a:solidFill>
                  <a:schemeClr val="tx1"/>
                </a:solidFill>
              </a:rPr>
              <a:t>Öğretmenlerin dile getirdiği kaygılar</a:t>
            </a:r>
            <a:endParaRPr sz="2200" dirty="0">
              <a:solidFill>
                <a:schemeClr val="tx1"/>
              </a:solidFill>
            </a:endParaRPr>
          </a:p>
          <a:p>
            <a:pPr marL="114300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tr-TR" sz="2000" dirty="0">
                <a:solidFill>
                  <a:srgbClr val="BFBFBF"/>
                </a:solidFill>
              </a:rPr>
              <a:t>Mülteci öğrencilerin </a:t>
            </a:r>
            <a:r>
              <a:rPr lang="tr-TR" sz="2000" dirty="0" err="1">
                <a:solidFill>
                  <a:srgbClr val="BFBFBF"/>
                </a:solidFill>
              </a:rPr>
              <a:t>Arapça’ya</a:t>
            </a:r>
            <a:r>
              <a:rPr lang="tr-TR" sz="2000" dirty="0">
                <a:solidFill>
                  <a:srgbClr val="BFBFBF"/>
                </a:solidFill>
              </a:rPr>
              <a:t> yönelik olumsuz tutumları</a:t>
            </a:r>
            <a:endParaRPr dirty="0"/>
          </a:p>
          <a:p>
            <a:pPr marL="114300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tr-TR" sz="2000" dirty="0">
                <a:solidFill>
                  <a:srgbClr val="BFBFBF"/>
                </a:solidFill>
              </a:rPr>
              <a:t>Veli desteğinin eksikliği</a:t>
            </a:r>
            <a:endParaRPr dirty="0"/>
          </a:p>
          <a:p>
            <a:pPr marL="114300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tr-TR" sz="2000" dirty="0">
                <a:solidFill>
                  <a:srgbClr val="BFBFBF"/>
                </a:solidFill>
              </a:rPr>
              <a:t>Tek dilliliği ve tek kültürlüğü esas alan müfredat</a:t>
            </a:r>
            <a:endParaRPr dirty="0"/>
          </a:p>
          <a:p>
            <a:pPr marL="114300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tr-TR" sz="2000" dirty="0">
                <a:solidFill>
                  <a:srgbClr val="BFBFBF"/>
                </a:solidFill>
              </a:rPr>
              <a:t>Diğer yerel azınlık dillerin kapsayıcılığı</a:t>
            </a:r>
            <a:endParaRPr dirty="0"/>
          </a:p>
          <a:p>
            <a:pPr marL="114300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tr-TR" sz="2000" dirty="0">
                <a:solidFill>
                  <a:srgbClr val="BFBFBF"/>
                </a:solidFill>
              </a:rPr>
              <a:t>2016 darbe teşebbüsü sonrası güçlenen korku atmosferi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"/>
          <p:cNvSpPr txBox="1">
            <a:spLocks noGrp="1"/>
          </p:cNvSpPr>
          <p:nvPr>
            <p:ph type="title"/>
          </p:nvPr>
        </p:nvSpPr>
        <p:spPr>
          <a:xfrm>
            <a:off x="1406769" y="964692"/>
            <a:ext cx="9101797" cy="1188720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ill Sans"/>
              <a:buNone/>
            </a:pPr>
            <a:r>
              <a:rPr lang="tr-TR" sz="3200"/>
              <a:t>NELER BULDUK?</a:t>
            </a:r>
            <a:endParaRPr/>
          </a:p>
        </p:txBody>
      </p:sp>
      <p:sp>
        <p:nvSpPr>
          <p:cNvPr id="274" name="Google Shape;274;p6"/>
          <p:cNvSpPr txBox="1">
            <a:spLocks noGrp="1"/>
          </p:cNvSpPr>
          <p:nvPr>
            <p:ph type="body" idx="1"/>
          </p:nvPr>
        </p:nvSpPr>
        <p:spPr>
          <a:xfrm>
            <a:off x="1406769" y="251143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tr-TR" sz="2200" dirty="0">
                <a:solidFill>
                  <a:schemeClr val="tx1"/>
                </a:solidFill>
              </a:rPr>
              <a:t>Diller ötesi eğitim yaklaşımının katkıları</a:t>
            </a:r>
            <a:endParaRPr sz="2200" dirty="0">
              <a:solidFill>
                <a:schemeClr val="tx1"/>
              </a:solidFill>
            </a:endParaRPr>
          </a:p>
          <a:p>
            <a:pPr marL="114300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tr-TR" sz="2000" dirty="0">
                <a:solidFill>
                  <a:schemeClr val="dk1"/>
                </a:solidFill>
              </a:rPr>
              <a:t>Üstdil farkındalığını arttırarak öğrenmeyi desteklemek</a:t>
            </a:r>
            <a:endParaRPr dirty="0"/>
          </a:p>
          <a:p>
            <a:pPr marL="114300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tr-TR" sz="2000" dirty="0">
                <a:solidFill>
                  <a:schemeClr val="dk1"/>
                </a:solidFill>
              </a:rPr>
              <a:t>Sınıf içi empati ve duyarlılık gelişimine yardımcı olmak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tr-TR" sz="2000" dirty="0">
                <a:solidFill>
                  <a:srgbClr val="BFBFBF"/>
                </a:solidFill>
              </a:rPr>
              <a:t>Öğretmenlerin dile getirdiği kaygılar</a:t>
            </a:r>
            <a:endParaRPr dirty="0"/>
          </a:p>
          <a:p>
            <a:pPr marL="114300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tr-TR" sz="2000" dirty="0">
                <a:solidFill>
                  <a:srgbClr val="BFBFBF"/>
                </a:solidFill>
              </a:rPr>
              <a:t>Mülteci öğrencilerin </a:t>
            </a:r>
            <a:r>
              <a:rPr lang="tr-TR" sz="2000" dirty="0" err="1">
                <a:solidFill>
                  <a:srgbClr val="BFBFBF"/>
                </a:solidFill>
              </a:rPr>
              <a:t>Arapça’ya</a:t>
            </a:r>
            <a:r>
              <a:rPr lang="tr-TR" sz="2000" dirty="0">
                <a:solidFill>
                  <a:srgbClr val="BFBFBF"/>
                </a:solidFill>
              </a:rPr>
              <a:t> yönelik olumsuz tutumları</a:t>
            </a:r>
            <a:endParaRPr dirty="0"/>
          </a:p>
          <a:p>
            <a:pPr marL="114300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tr-TR" sz="2000" dirty="0">
                <a:solidFill>
                  <a:srgbClr val="BFBFBF"/>
                </a:solidFill>
              </a:rPr>
              <a:t>Veli desteğinin eksikliği</a:t>
            </a:r>
            <a:endParaRPr dirty="0"/>
          </a:p>
          <a:p>
            <a:pPr marL="114300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tr-TR" sz="2000" dirty="0">
                <a:solidFill>
                  <a:srgbClr val="BFBFBF"/>
                </a:solidFill>
              </a:rPr>
              <a:t>Tek dilliliği ve tek kültürlüğü esas alan müfredat</a:t>
            </a:r>
            <a:endParaRPr dirty="0"/>
          </a:p>
          <a:p>
            <a:pPr marL="114300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tr-TR" sz="2000" dirty="0">
                <a:solidFill>
                  <a:srgbClr val="BFBFBF"/>
                </a:solidFill>
              </a:rPr>
              <a:t>Diğer yerel azınlık dillerin kapsayıcılığı</a:t>
            </a:r>
            <a:endParaRPr dirty="0"/>
          </a:p>
          <a:p>
            <a:pPr marL="114300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tr-TR" sz="2000" dirty="0">
                <a:solidFill>
                  <a:srgbClr val="BFBFBF"/>
                </a:solidFill>
              </a:rPr>
              <a:t>2016 darbe teşebbüsü sonrası güçlenen korku atmosferi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7"/>
          <p:cNvSpPr txBox="1">
            <a:spLocks noGrp="1"/>
          </p:cNvSpPr>
          <p:nvPr>
            <p:ph type="title"/>
          </p:nvPr>
        </p:nvSpPr>
        <p:spPr>
          <a:xfrm>
            <a:off x="1406769" y="964692"/>
            <a:ext cx="9101797" cy="1188720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ill Sans"/>
              <a:buNone/>
            </a:pPr>
            <a:r>
              <a:rPr lang="tr-TR" sz="3200" dirty="0"/>
              <a:t>ÜSTDİL FARKINDALIĞINI ARTTIRARAK ÖĞRENMEYİ DESTEKLEMEK</a:t>
            </a:r>
            <a:endParaRPr dirty="0"/>
          </a:p>
        </p:txBody>
      </p:sp>
      <p:sp>
        <p:nvSpPr>
          <p:cNvPr id="280" name="Google Shape;280;p7"/>
          <p:cNvSpPr txBox="1">
            <a:spLocks noGrp="1"/>
          </p:cNvSpPr>
          <p:nvPr>
            <p:ph type="body" idx="1"/>
          </p:nvPr>
        </p:nvSpPr>
        <p:spPr>
          <a:xfrm>
            <a:off x="2092803" y="2433712"/>
            <a:ext cx="7729728" cy="3459596"/>
          </a:xfrm>
          <a:prstGeom prst="rect">
            <a:avLst/>
          </a:prstGeom>
          <a:solidFill>
            <a:srgbClr val="D6E7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tr-TR" sz="22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tr-TR" sz="2200" b="1" dirty="0"/>
              <a:t>Pelin: </a:t>
            </a:r>
            <a:r>
              <a:rPr lang="tr-TR" sz="2200" dirty="0"/>
              <a:t>İşte şimdi çarpma falan öğretiyorum. Onu ben Arapça anlattım mesela. Çarpmayı Arapça anlattım. Öyle anladı.  ‘</a:t>
            </a:r>
            <a:r>
              <a:rPr lang="tr-TR" sz="2200" dirty="0" err="1"/>
              <a:t>Aaa</a:t>
            </a:r>
            <a:r>
              <a:rPr lang="tr-TR" sz="2200" dirty="0"/>
              <a:t> öyle mi </a:t>
            </a:r>
            <a:r>
              <a:rPr lang="tr-TR" sz="2200" dirty="0" err="1"/>
              <a:t>yapıyosun</a:t>
            </a:r>
            <a:r>
              <a:rPr lang="tr-TR" sz="2200" dirty="0"/>
              <a:t>’ dedi.  Topluyordu, hani çarpma yerine toplama yapıyordu. </a:t>
            </a:r>
            <a:r>
              <a:rPr lang="tr-TR" sz="2200" dirty="0">
                <a:solidFill>
                  <a:srgbClr val="0070C0"/>
                </a:solidFill>
              </a:rPr>
              <a:t>Sadece bir kelime aslında. </a:t>
            </a:r>
            <a:r>
              <a:rPr lang="tr-TR" sz="2200" dirty="0"/>
              <a:t>Toplama cemaat kökünden </a:t>
            </a:r>
            <a:r>
              <a:rPr lang="tr-TR" sz="2200" dirty="0" err="1"/>
              <a:t>geliyo</a:t>
            </a:r>
            <a:r>
              <a:rPr lang="tr-TR" sz="2200" dirty="0"/>
              <a:t>, toplanmaktan </a:t>
            </a:r>
            <a:r>
              <a:rPr lang="tr-TR" sz="2200" dirty="0" err="1"/>
              <a:t>geliyo</a:t>
            </a:r>
            <a:r>
              <a:rPr lang="tr-TR" sz="2200" dirty="0"/>
              <a:t>. </a:t>
            </a:r>
            <a:r>
              <a:rPr lang="tr-TR" sz="2200" dirty="0">
                <a:solidFill>
                  <a:srgbClr val="0070C0"/>
                </a:solidFill>
              </a:rPr>
              <a:t>Onu </a:t>
            </a:r>
            <a:r>
              <a:rPr lang="tr-TR" sz="2200" dirty="0" err="1">
                <a:solidFill>
                  <a:srgbClr val="0070C0"/>
                </a:solidFill>
              </a:rPr>
              <a:t>söylüyodum</a:t>
            </a:r>
            <a:r>
              <a:rPr lang="tr-TR" sz="2200" dirty="0">
                <a:solidFill>
                  <a:srgbClr val="0070C0"/>
                </a:solidFill>
              </a:rPr>
              <a:t>, cemaatin diyorsun, çarpmada </a:t>
            </a:r>
            <a:r>
              <a:rPr lang="tr-TR" sz="2200" dirty="0" err="1">
                <a:solidFill>
                  <a:srgbClr val="0070C0"/>
                </a:solidFill>
              </a:rPr>
              <a:t>darbtin</a:t>
            </a:r>
            <a:r>
              <a:rPr lang="tr-TR" sz="2200" dirty="0">
                <a:solidFill>
                  <a:srgbClr val="0070C0"/>
                </a:solidFill>
              </a:rPr>
              <a:t> diyorsun</a:t>
            </a:r>
            <a:r>
              <a:rPr lang="tr-TR" sz="2200" dirty="0"/>
              <a:t>. Sadece onu diyorum ki bu </a:t>
            </a:r>
            <a:r>
              <a:rPr lang="tr-TR" sz="2200" dirty="0" err="1"/>
              <a:t>darb</a:t>
            </a:r>
            <a:r>
              <a:rPr lang="tr-TR" sz="2200" dirty="0"/>
              <a:t>, bu </a:t>
            </a:r>
            <a:r>
              <a:rPr lang="tr-TR" sz="2200" dirty="0" err="1"/>
              <a:t>cemaa</a:t>
            </a:r>
            <a:r>
              <a:rPr lang="tr-TR" sz="2200" dirty="0"/>
              <a:t> kelimesi yani. Bu </a:t>
            </a:r>
            <a:r>
              <a:rPr lang="tr-TR" sz="2200" dirty="0" err="1"/>
              <a:t>cema</a:t>
            </a:r>
            <a:r>
              <a:rPr lang="tr-TR" sz="2200" dirty="0"/>
              <a:t> diyorum, bu </a:t>
            </a:r>
            <a:r>
              <a:rPr lang="tr-TR" sz="2200" dirty="0" err="1"/>
              <a:t>darb</a:t>
            </a:r>
            <a:r>
              <a:rPr lang="tr-TR" sz="2200" dirty="0"/>
              <a:t> diyorum. ‘</a:t>
            </a:r>
            <a:r>
              <a:rPr lang="tr-TR" sz="2200" dirty="0" err="1">
                <a:solidFill>
                  <a:srgbClr val="0070C0"/>
                </a:solidFill>
              </a:rPr>
              <a:t>Haaa</a:t>
            </a:r>
            <a:r>
              <a:rPr lang="tr-TR" sz="2200" dirty="0">
                <a:solidFill>
                  <a:srgbClr val="0070C0"/>
                </a:solidFill>
              </a:rPr>
              <a:t>’ dedi, ‘tamam’ dedi. Sadece bu kadar aslında</a:t>
            </a:r>
            <a:r>
              <a:rPr lang="tr-TR" sz="2200" dirty="0"/>
              <a:t>. </a:t>
            </a:r>
            <a:endParaRPr sz="2200" dirty="0"/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"/>
          <p:cNvSpPr txBox="1">
            <a:spLocks noGrp="1"/>
          </p:cNvSpPr>
          <p:nvPr>
            <p:ph type="title"/>
          </p:nvPr>
        </p:nvSpPr>
        <p:spPr>
          <a:xfrm>
            <a:off x="1406769" y="964692"/>
            <a:ext cx="9101797" cy="1188720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ill Sans"/>
              <a:buNone/>
            </a:pPr>
            <a:r>
              <a:rPr lang="tr-TR" sz="3200" dirty="0"/>
              <a:t>ÜSTDİL FARKINDALIĞINI ARTTIRARAK ÖĞRENMEYİ DESTEKLEMEK</a:t>
            </a:r>
            <a:endParaRPr dirty="0"/>
          </a:p>
        </p:txBody>
      </p:sp>
      <p:sp>
        <p:nvSpPr>
          <p:cNvPr id="286" name="Google Shape;286;p8"/>
          <p:cNvSpPr txBox="1">
            <a:spLocks noGrp="1"/>
          </p:cNvSpPr>
          <p:nvPr>
            <p:ph type="body" idx="1"/>
          </p:nvPr>
        </p:nvSpPr>
        <p:spPr>
          <a:xfrm>
            <a:off x="2231136" y="2489980"/>
            <a:ext cx="7729728" cy="3629465"/>
          </a:xfrm>
          <a:prstGeom prst="rect">
            <a:avLst/>
          </a:prstGeom>
          <a:solidFill>
            <a:srgbClr val="D6E7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tr-TR" sz="22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tr-TR" sz="2200" b="1" dirty="0"/>
              <a:t>Osman: </a:t>
            </a:r>
            <a:r>
              <a:rPr lang="tr-TR" sz="2200" dirty="0"/>
              <a:t>Hocam mesela bir tane program var. Şimdi mesela renkler var, sayılar var ondan sonra diyaloglar var. İşte mesela şey getirmiştim, CD getirmiştim. </a:t>
            </a:r>
            <a:r>
              <a:rPr lang="tr-TR" sz="2200" dirty="0">
                <a:solidFill>
                  <a:srgbClr val="0070C0"/>
                </a:solidFill>
              </a:rPr>
              <a:t>Dinletiyorum sırayla mesela, günaydın diyorum orada ‘sabah al-</a:t>
            </a:r>
            <a:r>
              <a:rPr lang="tr-TR" sz="2200" dirty="0" err="1">
                <a:solidFill>
                  <a:srgbClr val="0070C0"/>
                </a:solidFill>
              </a:rPr>
              <a:t>khair</a:t>
            </a:r>
            <a:r>
              <a:rPr lang="tr-TR" sz="2200" dirty="0">
                <a:solidFill>
                  <a:srgbClr val="0070C0"/>
                </a:solidFill>
              </a:rPr>
              <a:t>’ tarzında böyle </a:t>
            </a:r>
            <a:r>
              <a:rPr lang="tr-TR" sz="2200" dirty="0" err="1">
                <a:solidFill>
                  <a:srgbClr val="0070C0"/>
                </a:solidFill>
              </a:rPr>
              <a:t>böyle</a:t>
            </a:r>
            <a:r>
              <a:rPr lang="tr-TR" sz="2200" dirty="0">
                <a:solidFill>
                  <a:srgbClr val="0070C0"/>
                </a:solidFill>
              </a:rPr>
              <a:t> hem Türkçe hem Arapça söyletmeye çalıştım</a:t>
            </a:r>
            <a:r>
              <a:rPr lang="tr-TR" sz="2200" dirty="0"/>
              <a:t>. Ondan sonra renkleri, 1'den 10'a kadar sayıları, bendeki programda dinlettiriyorum. </a:t>
            </a:r>
            <a:r>
              <a:rPr lang="tr-TR" sz="2200" dirty="0">
                <a:solidFill>
                  <a:srgbClr val="0070C0"/>
                </a:solidFill>
              </a:rPr>
              <a:t>Sizde de acaba, onlara da söylüyorum, doğrusu bu mu değil mi tarzında?</a:t>
            </a:r>
            <a:r>
              <a:rPr lang="tr-TR" sz="2200" dirty="0"/>
              <a:t> Tabi biraz farklılıklar ortaya çıkıyor doğal olarak. O şekilde yani Arapça ve Türkçe işledim.</a:t>
            </a:r>
            <a:endParaRPr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9"/>
          <p:cNvSpPr txBox="1">
            <a:spLocks noGrp="1"/>
          </p:cNvSpPr>
          <p:nvPr>
            <p:ph type="title"/>
          </p:nvPr>
        </p:nvSpPr>
        <p:spPr>
          <a:xfrm>
            <a:off x="1406769" y="964692"/>
            <a:ext cx="9101797" cy="1188720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ill Sans"/>
              <a:buNone/>
            </a:pPr>
            <a:r>
              <a:rPr lang="tr-TR" sz="3200" dirty="0"/>
              <a:t>SINIF İÇİ EMPATİ VE DUYARLILIK GELİŞİMİNE YARDIMCI OLMAK</a:t>
            </a:r>
            <a:endParaRPr dirty="0"/>
          </a:p>
        </p:txBody>
      </p:sp>
      <p:sp>
        <p:nvSpPr>
          <p:cNvPr id="292" name="Google Shape;292;p9"/>
          <p:cNvSpPr txBox="1">
            <a:spLocks noGrp="1"/>
          </p:cNvSpPr>
          <p:nvPr>
            <p:ph type="body" idx="1"/>
          </p:nvPr>
        </p:nvSpPr>
        <p:spPr>
          <a:xfrm>
            <a:off x="1955409" y="2447778"/>
            <a:ext cx="8046720" cy="3935093"/>
          </a:xfrm>
          <a:prstGeom prst="rect">
            <a:avLst/>
          </a:prstGeom>
          <a:solidFill>
            <a:srgbClr val="D6E7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tr-TR" sz="2200" b="1" dirty="0"/>
              <a:t>Müge: </a:t>
            </a:r>
            <a:r>
              <a:rPr lang="tr-TR" sz="2200" dirty="0"/>
              <a:t>Peki haritalı olan etkinliği yapabildiniz mi?</a:t>
            </a: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tr-TR" sz="2200" b="1" dirty="0"/>
              <a:t>Pelin: </a:t>
            </a:r>
            <a:r>
              <a:rPr lang="tr-TR" sz="2200" dirty="0"/>
              <a:t>Yaptık, yaptık. Fırat'la Dicle'ye baktık. Ondan sonra, hatta İsa şeyi tanıdı, neydi o </a:t>
            </a:r>
            <a:r>
              <a:rPr lang="tr-TR" sz="2200" dirty="0" err="1"/>
              <a:t>Izıhap</a:t>
            </a:r>
            <a:r>
              <a:rPr lang="tr-TR" sz="2200" dirty="0"/>
              <a:t> gibi bir şey, geldikleri köyün adı. Haritada bulmaya çalıştık ama beceremedik. Muhtemelen adını yanlış yazdık. Sonra Hasan’ın geldiği yeri bulduk, Halep yakınlarında. </a:t>
            </a:r>
            <a:r>
              <a:rPr lang="tr-TR" sz="2200" dirty="0">
                <a:solidFill>
                  <a:srgbClr val="0070C0"/>
                </a:solidFill>
              </a:rPr>
              <a:t>Şey dedim, ‘Bakın bize ne kadar yakın </a:t>
            </a:r>
            <a:r>
              <a:rPr lang="tr-TR" sz="2200" dirty="0" err="1">
                <a:solidFill>
                  <a:srgbClr val="0070C0"/>
                </a:solidFill>
              </a:rPr>
              <a:t>yaşıyolardı</a:t>
            </a:r>
            <a:r>
              <a:rPr lang="tr-TR" sz="2200" dirty="0">
                <a:solidFill>
                  <a:srgbClr val="0070C0"/>
                </a:solidFill>
              </a:rPr>
              <a:t> önceden?</a:t>
            </a: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tr-TR" sz="2200" b="1" dirty="0"/>
              <a:t>Müge: </a:t>
            </a:r>
            <a:r>
              <a:rPr lang="tr-TR" sz="2200" dirty="0"/>
              <a:t>Çok iyi.</a:t>
            </a: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tr-TR" sz="2200" b="1" dirty="0"/>
              <a:t>Pelin: </a:t>
            </a:r>
            <a:r>
              <a:rPr lang="tr-TR" sz="2200" dirty="0">
                <a:solidFill>
                  <a:srgbClr val="0070C0"/>
                </a:solidFill>
              </a:rPr>
              <a:t>‘Gördünüz mü İsa ve Hasan’ın geldiği yerler bize ne kadar yakın?’ </a:t>
            </a:r>
            <a:r>
              <a:rPr lang="tr-TR" sz="2200" dirty="0"/>
              <a:t>Güzel oldu. </a:t>
            </a:r>
            <a:r>
              <a:rPr lang="tr-TR" sz="2200" dirty="0">
                <a:solidFill>
                  <a:srgbClr val="0070C0"/>
                </a:solidFill>
              </a:rPr>
              <a:t>Sonra, İsa nehri tanıdı Fırat’ı. ‘Ben biliyorum bu nehri’ diyor. </a:t>
            </a:r>
            <a:r>
              <a:rPr lang="tr-TR" sz="2200" dirty="0">
                <a:solidFill>
                  <a:schemeClr val="dk1"/>
                </a:solidFill>
              </a:rPr>
              <a:t>Hoşlarına gitti.</a:t>
            </a:r>
            <a:endParaRPr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 txBox="1">
            <a:spLocks noGrp="1"/>
          </p:cNvSpPr>
          <p:nvPr>
            <p:ph type="title"/>
          </p:nvPr>
        </p:nvSpPr>
        <p:spPr>
          <a:xfrm>
            <a:off x="1406769" y="964692"/>
            <a:ext cx="9101797" cy="1188720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ill Sans"/>
              <a:buNone/>
            </a:pPr>
            <a:r>
              <a:rPr lang="tr-TR" sz="3200"/>
              <a:t>NELER BULDUK?</a:t>
            </a:r>
            <a:endParaRPr/>
          </a:p>
        </p:txBody>
      </p:sp>
      <p:sp>
        <p:nvSpPr>
          <p:cNvPr id="298" name="Google Shape;298;p10"/>
          <p:cNvSpPr txBox="1">
            <a:spLocks noGrp="1"/>
          </p:cNvSpPr>
          <p:nvPr>
            <p:ph type="body" idx="1"/>
          </p:nvPr>
        </p:nvSpPr>
        <p:spPr>
          <a:xfrm>
            <a:off x="1406769" y="251143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tr-TR" sz="2000" dirty="0">
                <a:solidFill>
                  <a:srgbClr val="BFBFBF"/>
                </a:solidFill>
              </a:rPr>
              <a:t>Diller ötesi eğitim yaklaşımının katkıları</a:t>
            </a:r>
            <a:endParaRPr dirty="0"/>
          </a:p>
          <a:p>
            <a:pPr marL="114300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tr-TR" sz="2000" dirty="0">
                <a:solidFill>
                  <a:srgbClr val="BFBFBF"/>
                </a:solidFill>
              </a:rPr>
              <a:t>Üstdil farkındalığını arttırarak öğrenmeyi desteklemek</a:t>
            </a:r>
            <a:endParaRPr dirty="0"/>
          </a:p>
          <a:p>
            <a:pPr marL="114300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tr-TR" sz="2000" dirty="0">
                <a:solidFill>
                  <a:srgbClr val="BFBFBF"/>
                </a:solidFill>
              </a:rPr>
              <a:t>Sınıf içi empati ve duyarlılık gelişimine yardımcı olmak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tr-TR" sz="2200" dirty="0">
                <a:solidFill>
                  <a:schemeClr val="tx1"/>
                </a:solidFill>
              </a:rPr>
              <a:t>Öğretmenlerin dile getirdiği kaygılar</a:t>
            </a:r>
            <a:endParaRPr sz="2200" dirty="0">
              <a:solidFill>
                <a:schemeClr val="tx1"/>
              </a:solidFill>
            </a:endParaRPr>
          </a:p>
          <a:p>
            <a:pPr marL="114300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tr-TR" sz="2000" dirty="0"/>
              <a:t>Mülteci öğrencilerin </a:t>
            </a:r>
            <a:r>
              <a:rPr lang="tr-TR" sz="2000" dirty="0" err="1"/>
              <a:t>Arapça’ya</a:t>
            </a:r>
            <a:r>
              <a:rPr lang="tr-TR" sz="2000" dirty="0"/>
              <a:t> yönelik olumsuz tutumları</a:t>
            </a:r>
            <a:endParaRPr dirty="0"/>
          </a:p>
          <a:p>
            <a:pPr marL="114300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tr-TR" sz="2000" dirty="0"/>
              <a:t>Veli desteğinin eksikliği</a:t>
            </a:r>
            <a:endParaRPr dirty="0"/>
          </a:p>
          <a:p>
            <a:pPr marL="114300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tr-TR" sz="2000" dirty="0"/>
              <a:t>Tek dilliği ve tek kültürlüğü esas alan müfredat</a:t>
            </a:r>
            <a:endParaRPr dirty="0"/>
          </a:p>
          <a:p>
            <a:pPr marL="114300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tr-TR" sz="2000" dirty="0"/>
              <a:t>Diğer yerel azınlık dillerine uygulanabilirliği</a:t>
            </a:r>
            <a:endParaRPr dirty="0"/>
          </a:p>
          <a:p>
            <a:pPr marL="114300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tr-TR" sz="2000" dirty="0"/>
              <a:t>2016 darbe teşebbüsü sonrası güçlenen korku atmosferi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1"/>
          <p:cNvSpPr txBox="1">
            <a:spLocks noGrp="1"/>
          </p:cNvSpPr>
          <p:nvPr>
            <p:ph type="title"/>
          </p:nvPr>
        </p:nvSpPr>
        <p:spPr>
          <a:xfrm>
            <a:off x="1406769" y="964692"/>
            <a:ext cx="9101797" cy="1188720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ill Sans"/>
              <a:buNone/>
            </a:pPr>
            <a:r>
              <a:rPr lang="tr-TR" sz="3200" dirty="0"/>
              <a:t>ÖĞRETMENLERİN DİLE GETİRDİĞİ KAYGILAR</a:t>
            </a:r>
            <a:endParaRPr dirty="0"/>
          </a:p>
        </p:txBody>
      </p:sp>
      <p:sp>
        <p:nvSpPr>
          <p:cNvPr id="304" name="Google Shape;304;p11"/>
          <p:cNvSpPr txBox="1">
            <a:spLocks noGrp="1"/>
          </p:cNvSpPr>
          <p:nvPr>
            <p:ph type="body" idx="1"/>
          </p:nvPr>
        </p:nvSpPr>
        <p:spPr>
          <a:xfrm>
            <a:off x="1575582" y="2433711"/>
            <a:ext cx="8834509" cy="4065563"/>
          </a:xfrm>
          <a:prstGeom prst="rect">
            <a:avLst/>
          </a:prstGeom>
          <a:solidFill>
            <a:srgbClr val="D6E7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tr-TR" sz="2200" b="1" dirty="0"/>
              <a:t>Pelin: </a:t>
            </a:r>
            <a:r>
              <a:rPr lang="tr-TR" sz="2200" dirty="0"/>
              <a:t>Çok dilli bir şarki </a:t>
            </a:r>
            <a:r>
              <a:rPr lang="tr-TR" sz="2200" dirty="0" err="1"/>
              <a:t>açmistim</a:t>
            </a:r>
            <a:r>
              <a:rPr lang="tr-TR" sz="2200" dirty="0"/>
              <a:t>. </a:t>
            </a:r>
            <a:r>
              <a:rPr lang="tr-TR" sz="2200" dirty="0">
                <a:solidFill>
                  <a:srgbClr val="0070C0"/>
                </a:solidFill>
              </a:rPr>
              <a:t>İçinde Kürtçe de varmış</a:t>
            </a:r>
            <a:r>
              <a:rPr lang="tr-TR" sz="2200" dirty="0"/>
              <a:t>. Kürtçe bölümü geldiğinde ne yapsam sesini mi kıssam kapatsam mı diye düşüncelerim oldu. </a:t>
            </a:r>
            <a:r>
              <a:rPr lang="tr-TR" sz="2200" dirty="0">
                <a:solidFill>
                  <a:srgbClr val="0070C0"/>
                </a:solidFill>
              </a:rPr>
              <a:t>Çünkü dışarıdan sınıf dışında biri duyarsa direk yani şikâyet etse şeydir yani. Benim soruşturma geçirmem demektir</a:t>
            </a:r>
            <a:r>
              <a:rPr lang="tr-TR" sz="2200" dirty="0"/>
              <a:t>. Allahtan orada hiç mesela konuşmadım. Bu hangi dil ya da şudur budur diye hiç bir şey demedim. Öyle dinlediler çocuklar. Sonra bir ikisi bu hangi dilde falan dedi. Bilmiyorum dedim. </a:t>
            </a: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tr-TR" sz="2200" b="1" dirty="0"/>
              <a:t>Şeyma: </a:t>
            </a:r>
            <a:r>
              <a:rPr lang="tr-TR" sz="2200" dirty="0"/>
              <a:t>Hocam ama şey demiştiniz, Kürtçe bilen yerel öğrencileriniz, hiç tepki verdiler mi? </a:t>
            </a: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tr-TR" sz="2200" b="1" dirty="0"/>
              <a:t>Pelin: ‘</a:t>
            </a:r>
            <a:r>
              <a:rPr lang="tr-TR" sz="2200" dirty="0"/>
              <a:t>Kürtçe mi’ dediler. </a:t>
            </a:r>
            <a:r>
              <a:rPr lang="tr-TR" sz="2200" dirty="0">
                <a:solidFill>
                  <a:srgbClr val="0070C0"/>
                </a:solidFill>
              </a:rPr>
              <a:t>Ben de ‘Bilmiyorum’ dedim. </a:t>
            </a:r>
            <a:endParaRPr sz="2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"/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rgbClr val="306786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None/>
            </a:pPr>
            <a:r>
              <a:rPr lang="tr-TR" sz="3200">
                <a:solidFill>
                  <a:srgbClr val="FFFFFF"/>
                </a:solidFill>
              </a:rPr>
              <a:t>BAŞLIKLAR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79" name="Google Shape;179;p2"/>
          <p:cNvSpPr txBox="1">
            <a:spLocks noGrp="1"/>
          </p:cNvSpPr>
          <p:nvPr>
            <p:ph type="body" idx="1"/>
          </p:nvPr>
        </p:nvSpPr>
        <p:spPr>
          <a:xfrm>
            <a:off x="5456216" y="2000719"/>
            <a:ext cx="5474911" cy="285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tr-TR" sz="2200" dirty="0" err="1"/>
              <a:t>Dillerötesi</a:t>
            </a:r>
            <a:r>
              <a:rPr lang="tr-TR" sz="2200" dirty="0"/>
              <a:t> (translanguaging) eğitim yaklaşımı nedir?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tr-TR" sz="2200" dirty="0"/>
              <a:t>Biz bu yaklaşımı araştırmamızda nasıl kullandık?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tr-TR" sz="2200" dirty="0"/>
              <a:t>Neler bulduk?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tr-TR" sz="2200" dirty="0" err="1"/>
              <a:t>Dillerötesi</a:t>
            </a:r>
            <a:r>
              <a:rPr lang="tr-TR" sz="2200" dirty="0"/>
              <a:t> eğitim yaklaşımı nasıl sürdürülebilir bir yaklaşım olabilir?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2"/>
          <p:cNvSpPr txBox="1">
            <a:spLocks noGrp="1"/>
          </p:cNvSpPr>
          <p:nvPr>
            <p:ph type="title"/>
          </p:nvPr>
        </p:nvSpPr>
        <p:spPr>
          <a:xfrm>
            <a:off x="1406769" y="964692"/>
            <a:ext cx="9101797" cy="1188720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ill Sans"/>
              <a:buNone/>
            </a:pPr>
            <a:r>
              <a:rPr lang="tr-TR" sz="3200" dirty="0"/>
              <a:t>DİLLERÖTESİ EĞİTİM YAKLAŞIMI NASIL SÜRDÜRÜLEBİLİR BİR YAKLAŞIM OLABİLİR?</a:t>
            </a:r>
            <a:endParaRPr dirty="0"/>
          </a:p>
        </p:txBody>
      </p:sp>
      <p:sp>
        <p:nvSpPr>
          <p:cNvPr id="310" name="Google Shape;310;p12"/>
          <p:cNvSpPr txBox="1">
            <a:spLocks noGrp="1"/>
          </p:cNvSpPr>
          <p:nvPr>
            <p:ph type="body" idx="1"/>
          </p:nvPr>
        </p:nvSpPr>
        <p:spPr>
          <a:xfrm>
            <a:off x="1406775" y="2511425"/>
            <a:ext cx="9101700" cy="3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tr-TR" sz="2200" dirty="0"/>
              <a:t>Öğretmenlerin kendilerini güvende ve güçlü hissetmesi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tr-TR" sz="2200" dirty="0"/>
              <a:t>Öğretmenlerin öğrenmeye açık olması ve öğrencilerine güvenmesi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tr-TR" sz="2200" dirty="0"/>
              <a:t>Çok dilli ve çok kültürlü eğitim politikalarının ve müfredatın geliştirilmesi</a:t>
            </a:r>
            <a:endParaRPr sz="2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tr-TR" sz="2200" dirty="0"/>
              <a:t>Öğretmenlerin ders planlama konusunda öğrenci odaklı, daha esnek ve özgür olabilmesi</a:t>
            </a:r>
            <a:endParaRPr sz="2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tr-TR" sz="2200" dirty="0" err="1"/>
              <a:t>Hizmetiçi</a:t>
            </a:r>
            <a:r>
              <a:rPr lang="tr-TR" sz="2200" dirty="0"/>
              <a:t> öğretmen eğitiminin ihtiyaca dönük, sorgulama odaklı olması ve öğretmenler tarafından, öğretmenler için yapılması</a:t>
            </a:r>
            <a:endParaRPr dirty="0"/>
          </a:p>
          <a:p>
            <a:pPr marL="1143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tr-TR" sz="2000" dirty="0" err="1"/>
              <a:t>Örn</a:t>
            </a:r>
            <a:r>
              <a:rPr lang="tr-TR" sz="2000" dirty="0"/>
              <a:t>: ders planlama grupları, işbirlikçi akran gelişim grupları, üniversite-okul araştırma projeleri (Johnson, 2009)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3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ill Sans"/>
              <a:buNone/>
            </a:pPr>
            <a:r>
              <a:rPr lang="tr-TR" sz="3200" dirty="0"/>
              <a:t>TEŞEKKÜR EDERİZ!</a:t>
            </a:r>
            <a:endParaRPr sz="3200" dirty="0"/>
          </a:p>
        </p:txBody>
      </p:sp>
      <p:sp>
        <p:nvSpPr>
          <p:cNvPr id="316" name="Google Shape;316;p13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8AB3"/>
              </a:buClr>
              <a:buSzPts val="2200"/>
              <a:buNone/>
            </a:pPr>
            <a:r>
              <a:rPr lang="tr-TR" sz="2200">
                <a:solidFill>
                  <a:srgbClr val="000000"/>
                </a:solidFill>
              </a:rPr>
              <a:t>Şeyma Toker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Pts val="2200"/>
              <a:buNone/>
            </a:pPr>
            <a:r>
              <a:rPr lang="tr-TR" sz="2200" i="1">
                <a:solidFill>
                  <a:srgbClr val="000000"/>
                </a:solidFill>
              </a:rPr>
              <a:t>Georgetown University</a:t>
            </a:r>
            <a:endParaRPr sz="2200" i="1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Pts val="2200"/>
              <a:buNone/>
            </a:pPr>
            <a:r>
              <a:rPr lang="tr-TR" sz="2200">
                <a:solidFill>
                  <a:srgbClr val="0070C0"/>
                </a:solidFill>
              </a:rPr>
              <a:t>st977@georgetown.edu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Pts val="2200"/>
              <a:buNone/>
            </a:pPr>
            <a:r>
              <a:rPr lang="tr-TR" sz="2200">
                <a:solidFill>
                  <a:srgbClr val="000000"/>
                </a:solidFill>
              </a:rPr>
              <a:t>Müge Olğun Baytaş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Pts val="2200"/>
              <a:buNone/>
            </a:pPr>
            <a:r>
              <a:rPr lang="tr-TR" sz="2200" i="1">
                <a:solidFill>
                  <a:srgbClr val="000000"/>
                </a:solidFill>
              </a:rPr>
              <a:t>Pennsylvania State University</a:t>
            </a:r>
            <a:endParaRPr sz="2200" i="1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Pts val="2200"/>
              <a:buNone/>
            </a:pPr>
            <a:r>
              <a:rPr lang="tr-TR" sz="2200">
                <a:solidFill>
                  <a:srgbClr val="0070C0"/>
                </a:solidFill>
              </a:rPr>
              <a:t>muo32@psu.edu</a:t>
            </a: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4"/>
          <p:cNvSpPr txBox="1">
            <a:spLocks noGrp="1"/>
          </p:cNvSpPr>
          <p:nvPr>
            <p:ph type="title"/>
          </p:nvPr>
        </p:nvSpPr>
        <p:spPr>
          <a:xfrm>
            <a:off x="1406769" y="964692"/>
            <a:ext cx="9101797" cy="1188720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ill Sans"/>
              <a:buNone/>
            </a:pPr>
            <a:r>
              <a:rPr lang="tr-TR" sz="3200"/>
              <a:t>KAYNAKÇA</a:t>
            </a:r>
            <a:endParaRPr/>
          </a:p>
        </p:txBody>
      </p:sp>
      <p:sp>
        <p:nvSpPr>
          <p:cNvPr id="322" name="Google Shape;322;p14"/>
          <p:cNvSpPr txBox="1">
            <a:spLocks noGrp="1"/>
          </p:cNvSpPr>
          <p:nvPr>
            <p:ph type="body" idx="1"/>
          </p:nvPr>
        </p:nvSpPr>
        <p:spPr>
          <a:xfrm>
            <a:off x="1406776" y="2511424"/>
            <a:ext cx="9531600" cy="3692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15000"/>
              </a:lnSpc>
              <a:spcBef>
                <a:spcPts val="1200"/>
              </a:spcBef>
            </a:pPr>
            <a:r>
              <a:rPr lang="tr-TR" dirty="0" err="1">
                <a:solidFill>
                  <a:schemeClr val="dk1"/>
                </a:solidFill>
                <a:latin typeface="Gill Sans" panose="020B0604020202020204" charset="0"/>
                <a:ea typeface="Times New Roman"/>
                <a:cs typeface="Times New Roman"/>
                <a:sym typeface="Times New Roman"/>
              </a:rPr>
              <a:t>Cenoz</a:t>
            </a:r>
            <a:r>
              <a:rPr lang="tr-TR" dirty="0">
                <a:solidFill>
                  <a:schemeClr val="dk1"/>
                </a:solidFill>
                <a:latin typeface="Gill Sans" panose="020B0604020202020204" charset="0"/>
                <a:ea typeface="Times New Roman"/>
                <a:cs typeface="Times New Roman"/>
                <a:sym typeface="Times New Roman"/>
              </a:rPr>
              <a:t>, J., &amp; </a:t>
            </a:r>
            <a:r>
              <a:rPr lang="tr-TR" dirty="0" err="1">
                <a:solidFill>
                  <a:schemeClr val="dk1"/>
                </a:solidFill>
                <a:latin typeface="Gill Sans" panose="020B0604020202020204" charset="0"/>
                <a:ea typeface="Times New Roman"/>
                <a:cs typeface="Times New Roman"/>
                <a:sym typeface="Times New Roman"/>
              </a:rPr>
              <a:t>Gorter</a:t>
            </a:r>
            <a:r>
              <a:rPr lang="tr-TR" dirty="0">
                <a:solidFill>
                  <a:schemeClr val="dk1"/>
                </a:solidFill>
                <a:latin typeface="Gill Sans" panose="020B0604020202020204" charset="0"/>
                <a:ea typeface="Times New Roman"/>
                <a:cs typeface="Times New Roman"/>
                <a:sym typeface="Times New Roman"/>
              </a:rPr>
              <a:t>, D. (2017). </a:t>
            </a:r>
            <a:r>
              <a:rPr lang="tr-TR" dirty="0" err="1">
                <a:solidFill>
                  <a:schemeClr val="dk1"/>
                </a:solidFill>
                <a:latin typeface="Gill Sans" panose="020B0604020202020204" charset="0"/>
                <a:ea typeface="Times New Roman"/>
                <a:cs typeface="Times New Roman"/>
                <a:sym typeface="Times New Roman"/>
              </a:rPr>
              <a:t>Minority</a:t>
            </a:r>
            <a:r>
              <a:rPr lang="tr-TR" dirty="0">
                <a:solidFill>
                  <a:schemeClr val="dk1"/>
                </a:solidFill>
                <a:latin typeface="Gill Sans" panose="020B060402020202020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tr-TR" dirty="0" err="1">
                <a:solidFill>
                  <a:schemeClr val="dk1"/>
                </a:solidFill>
                <a:latin typeface="Gill Sans" panose="020B0604020202020204" charset="0"/>
                <a:ea typeface="Times New Roman"/>
                <a:cs typeface="Times New Roman"/>
                <a:sym typeface="Times New Roman"/>
              </a:rPr>
              <a:t>languages</a:t>
            </a:r>
            <a:r>
              <a:rPr lang="tr-TR" dirty="0">
                <a:solidFill>
                  <a:schemeClr val="dk1"/>
                </a:solidFill>
                <a:latin typeface="Gill Sans" panose="020B060402020202020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tr-TR" dirty="0" err="1">
                <a:solidFill>
                  <a:schemeClr val="dk1"/>
                </a:solidFill>
                <a:latin typeface="Gill Sans" panose="020B0604020202020204" charset="0"/>
                <a:ea typeface="Times New Roman"/>
                <a:cs typeface="Times New Roman"/>
                <a:sym typeface="Times New Roman"/>
              </a:rPr>
              <a:t>and</a:t>
            </a:r>
            <a:r>
              <a:rPr lang="tr-TR" dirty="0">
                <a:solidFill>
                  <a:schemeClr val="dk1"/>
                </a:solidFill>
                <a:latin typeface="Gill Sans" panose="020B060402020202020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tr-TR" dirty="0" err="1">
                <a:solidFill>
                  <a:schemeClr val="dk1"/>
                </a:solidFill>
                <a:latin typeface="Gill Sans" panose="020B0604020202020204" charset="0"/>
                <a:ea typeface="Times New Roman"/>
                <a:cs typeface="Times New Roman"/>
                <a:sym typeface="Times New Roman"/>
              </a:rPr>
              <a:t>sustainable</a:t>
            </a:r>
            <a:r>
              <a:rPr lang="tr-TR" dirty="0">
                <a:solidFill>
                  <a:schemeClr val="dk1"/>
                </a:solidFill>
                <a:latin typeface="Gill Sans" panose="020B0604020202020204" charset="0"/>
                <a:ea typeface="Times New Roman"/>
                <a:cs typeface="Times New Roman"/>
                <a:sym typeface="Times New Roman"/>
              </a:rPr>
              <a:t> translanguaging: </a:t>
            </a:r>
            <a:r>
              <a:rPr lang="tr-TR" dirty="0" err="1">
                <a:solidFill>
                  <a:schemeClr val="dk1"/>
                </a:solidFill>
                <a:latin typeface="Gill Sans" panose="020B0604020202020204" charset="0"/>
                <a:ea typeface="Times New Roman"/>
                <a:cs typeface="Times New Roman"/>
                <a:sym typeface="Times New Roman"/>
              </a:rPr>
              <a:t>Threat</a:t>
            </a:r>
            <a:r>
              <a:rPr lang="tr-TR" dirty="0">
                <a:solidFill>
                  <a:schemeClr val="dk1"/>
                </a:solidFill>
                <a:latin typeface="Gill Sans" panose="020B060402020202020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tr-TR" dirty="0" err="1">
                <a:solidFill>
                  <a:schemeClr val="dk1"/>
                </a:solidFill>
                <a:latin typeface="Gill Sans" panose="020B0604020202020204" charset="0"/>
                <a:ea typeface="Times New Roman"/>
                <a:cs typeface="Times New Roman"/>
                <a:sym typeface="Times New Roman"/>
              </a:rPr>
              <a:t>or</a:t>
            </a:r>
            <a:r>
              <a:rPr lang="tr-TR" dirty="0">
                <a:solidFill>
                  <a:schemeClr val="dk1"/>
                </a:solidFill>
                <a:latin typeface="Gill Sans" panose="020B060402020202020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tr-TR" dirty="0" err="1">
                <a:solidFill>
                  <a:schemeClr val="dk1"/>
                </a:solidFill>
                <a:latin typeface="Gill Sans" panose="020B0604020202020204" charset="0"/>
                <a:ea typeface="Times New Roman"/>
                <a:cs typeface="Times New Roman"/>
                <a:sym typeface="Times New Roman"/>
              </a:rPr>
              <a:t>opportunity</a:t>
            </a:r>
            <a:r>
              <a:rPr lang="tr-TR" dirty="0">
                <a:solidFill>
                  <a:schemeClr val="dk1"/>
                </a:solidFill>
                <a:latin typeface="Gill Sans" panose="020B0604020202020204" charset="0"/>
                <a:ea typeface="Times New Roman"/>
                <a:cs typeface="Times New Roman"/>
                <a:sym typeface="Times New Roman"/>
              </a:rPr>
              <a:t>?. </a:t>
            </a:r>
            <a:r>
              <a:rPr lang="tr-TR" i="1" dirty="0" err="1">
                <a:solidFill>
                  <a:schemeClr val="dk1"/>
                </a:solidFill>
                <a:latin typeface="Gill Sans" panose="020B0604020202020204" charset="0"/>
                <a:ea typeface="Times New Roman"/>
                <a:cs typeface="Times New Roman"/>
                <a:sym typeface="Times New Roman"/>
              </a:rPr>
              <a:t>Journal</a:t>
            </a:r>
            <a:r>
              <a:rPr lang="tr-TR" i="1" dirty="0">
                <a:solidFill>
                  <a:schemeClr val="dk1"/>
                </a:solidFill>
                <a:latin typeface="Gill Sans" panose="020B0604020202020204" charset="0"/>
                <a:ea typeface="Times New Roman"/>
                <a:cs typeface="Times New Roman"/>
                <a:sym typeface="Times New Roman"/>
              </a:rPr>
              <a:t> of </a:t>
            </a:r>
            <a:r>
              <a:rPr lang="tr-TR" i="1" dirty="0" err="1">
                <a:solidFill>
                  <a:schemeClr val="dk1"/>
                </a:solidFill>
                <a:latin typeface="Gill Sans" panose="020B0604020202020204" charset="0"/>
                <a:ea typeface="Times New Roman"/>
                <a:cs typeface="Times New Roman"/>
                <a:sym typeface="Times New Roman"/>
              </a:rPr>
              <a:t>Multilingual</a:t>
            </a:r>
            <a:r>
              <a:rPr lang="tr-TR" i="1" dirty="0">
                <a:solidFill>
                  <a:schemeClr val="dk1"/>
                </a:solidFill>
                <a:latin typeface="Gill Sans" panose="020B060402020202020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tr-TR" i="1" dirty="0" err="1">
                <a:solidFill>
                  <a:schemeClr val="dk1"/>
                </a:solidFill>
                <a:latin typeface="Gill Sans" panose="020B0604020202020204" charset="0"/>
                <a:ea typeface="Times New Roman"/>
                <a:cs typeface="Times New Roman"/>
                <a:sym typeface="Times New Roman"/>
              </a:rPr>
              <a:t>and</a:t>
            </a:r>
            <a:r>
              <a:rPr lang="tr-TR" i="1" dirty="0">
                <a:solidFill>
                  <a:schemeClr val="dk1"/>
                </a:solidFill>
                <a:latin typeface="Gill Sans" panose="020B060402020202020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tr-TR" i="1" dirty="0" err="1">
                <a:solidFill>
                  <a:schemeClr val="dk1"/>
                </a:solidFill>
                <a:latin typeface="Gill Sans" panose="020B0604020202020204" charset="0"/>
                <a:ea typeface="Times New Roman"/>
                <a:cs typeface="Times New Roman"/>
                <a:sym typeface="Times New Roman"/>
              </a:rPr>
              <a:t>Multicultural</a:t>
            </a:r>
            <a:r>
              <a:rPr lang="tr-TR" i="1" dirty="0">
                <a:solidFill>
                  <a:schemeClr val="dk1"/>
                </a:solidFill>
                <a:latin typeface="Gill Sans" panose="020B0604020202020204" charset="0"/>
                <a:ea typeface="Times New Roman"/>
                <a:cs typeface="Times New Roman"/>
                <a:sym typeface="Times New Roman"/>
              </a:rPr>
              <a:t> Development</a:t>
            </a:r>
            <a:r>
              <a:rPr lang="tr-TR" dirty="0">
                <a:solidFill>
                  <a:schemeClr val="dk1"/>
                </a:solidFill>
                <a:latin typeface="Gill Sans" panose="020B0604020202020204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tr-TR" i="1" dirty="0">
                <a:solidFill>
                  <a:schemeClr val="dk1"/>
                </a:solidFill>
                <a:latin typeface="Gill Sans" panose="020B0604020202020204" charset="0"/>
                <a:ea typeface="Times New Roman"/>
                <a:cs typeface="Times New Roman"/>
                <a:sym typeface="Times New Roman"/>
              </a:rPr>
              <a:t>38</a:t>
            </a:r>
            <a:r>
              <a:rPr lang="tr-TR" dirty="0">
                <a:solidFill>
                  <a:schemeClr val="dk1"/>
                </a:solidFill>
                <a:latin typeface="Gill Sans" panose="020B0604020202020204" charset="0"/>
                <a:ea typeface="Times New Roman"/>
                <a:cs typeface="Times New Roman"/>
                <a:sym typeface="Times New Roman"/>
              </a:rPr>
              <a:t>(10), 901-912.</a:t>
            </a:r>
            <a:endParaRPr dirty="0">
              <a:solidFill>
                <a:schemeClr val="dk1"/>
              </a:solidFill>
              <a:latin typeface="Gill Sans" panose="020B0604020202020204" charset="0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Char char="•"/>
            </a:pPr>
            <a:r>
              <a:rPr lang="tr-TR" dirty="0" err="1">
                <a:solidFill>
                  <a:schemeClr val="dk1"/>
                </a:solidFill>
                <a:latin typeface="Gill Sans" panose="020B0604020202020204" charset="0"/>
              </a:rPr>
              <a:t>García</a:t>
            </a:r>
            <a:r>
              <a:rPr lang="tr-TR" dirty="0">
                <a:solidFill>
                  <a:schemeClr val="dk1"/>
                </a:solidFill>
                <a:latin typeface="Gill Sans" panose="020B0604020202020204" charset="0"/>
              </a:rPr>
              <a:t>, O., Johnson, S., &amp; </a:t>
            </a:r>
            <a:r>
              <a:rPr lang="tr-TR" dirty="0" err="1">
                <a:solidFill>
                  <a:schemeClr val="dk1"/>
                </a:solidFill>
                <a:latin typeface="Gill Sans" panose="020B0604020202020204" charset="0"/>
              </a:rPr>
              <a:t>Seltzer</a:t>
            </a:r>
            <a:r>
              <a:rPr lang="tr-TR" dirty="0">
                <a:solidFill>
                  <a:schemeClr val="dk1"/>
                </a:solidFill>
                <a:latin typeface="Gill Sans" panose="020B0604020202020204" charset="0"/>
              </a:rPr>
              <a:t>, K. (2017). </a:t>
            </a:r>
            <a:r>
              <a:rPr lang="tr-TR" i="1" dirty="0" err="1">
                <a:solidFill>
                  <a:schemeClr val="dk1"/>
                </a:solidFill>
                <a:latin typeface="Gill Sans" panose="020B0604020202020204" charset="0"/>
              </a:rPr>
              <a:t>The</a:t>
            </a:r>
            <a:r>
              <a:rPr lang="tr-TR" i="1" dirty="0">
                <a:solidFill>
                  <a:schemeClr val="dk1"/>
                </a:solidFill>
                <a:latin typeface="Gill Sans" panose="020B0604020202020204" charset="0"/>
              </a:rPr>
              <a:t> translanguaging </a:t>
            </a:r>
            <a:r>
              <a:rPr lang="tr-TR" i="1" dirty="0" err="1">
                <a:solidFill>
                  <a:schemeClr val="dk1"/>
                </a:solidFill>
                <a:latin typeface="Gill Sans" panose="020B0604020202020204" charset="0"/>
              </a:rPr>
              <a:t>classroom</a:t>
            </a:r>
            <a:r>
              <a:rPr lang="tr-TR" i="1" dirty="0">
                <a:solidFill>
                  <a:schemeClr val="dk1"/>
                </a:solidFill>
                <a:latin typeface="Gill Sans" panose="020B0604020202020204" charset="0"/>
              </a:rPr>
              <a:t>: </a:t>
            </a:r>
            <a:r>
              <a:rPr lang="tr-TR" i="1" dirty="0" err="1">
                <a:solidFill>
                  <a:schemeClr val="dk1"/>
                </a:solidFill>
                <a:latin typeface="Gill Sans" panose="020B0604020202020204" charset="0"/>
              </a:rPr>
              <a:t>Leveraging</a:t>
            </a:r>
            <a:r>
              <a:rPr lang="tr-TR" dirty="0">
                <a:solidFill>
                  <a:schemeClr val="dk1"/>
                </a:solidFill>
                <a:latin typeface="Gill Sans" panose="020B0604020202020204" charset="0"/>
              </a:rPr>
              <a:t> </a:t>
            </a:r>
            <a:r>
              <a:rPr lang="tr-TR" i="1" dirty="0" err="1">
                <a:solidFill>
                  <a:schemeClr val="dk1"/>
                </a:solidFill>
                <a:latin typeface="Gill Sans" panose="020B0604020202020204" charset="0"/>
              </a:rPr>
              <a:t>student</a:t>
            </a:r>
            <a:r>
              <a:rPr lang="tr-TR" i="1" dirty="0">
                <a:solidFill>
                  <a:schemeClr val="dk1"/>
                </a:solidFill>
                <a:latin typeface="Gill Sans" panose="020B0604020202020204" charset="0"/>
              </a:rPr>
              <a:t> </a:t>
            </a:r>
            <a:r>
              <a:rPr lang="tr-TR" i="1" dirty="0" err="1">
                <a:solidFill>
                  <a:schemeClr val="dk1"/>
                </a:solidFill>
                <a:latin typeface="Gill Sans" panose="020B0604020202020204" charset="0"/>
              </a:rPr>
              <a:t>bilingualism</a:t>
            </a:r>
            <a:r>
              <a:rPr lang="tr-TR" i="1" dirty="0">
                <a:solidFill>
                  <a:schemeClr val="dk1"/>
                </a:solidFill>
                <a:latin typeface="Gill Sans" panose="020B0604020202020204" charset="0"/>
              </a:rPr>
              <a:t> </a:t>
            </a:r>
            <a:r>
              <a:rPr lang="tr-TR" i="1" dirty="0" err="1">
                <a:solidFill>
                  <a:schemeClr val="dk1"/>
                </a:solidFill>
                <a:latin typeface="Gill Sans" panose="020B0604020202020204" charset="0"/>
              </a:rPr>
              <a:t>for</a:t>
            </a:r>
            <a:r>
              <a:rPr lang="tr-TR" i="1" dirty="0">
                <a:solidFill>
                  <a:schemeClr val="dk1"/>
                </a:solidFill>
                <a:latin typeface="Gill Sans" panose="020B0604020202020204" charset="0"/>
              </a:rPr>
              <a:t> </a:t>
            </a:r>
            <a:r>
              <a:rPr lang="tr-TR" i="1" dirty="0" err="1">
                <a:solidFill>
                  <a:schemeClr val="dk1"/>
                </a:solidFill>
                <a:latin typeface="Gill Sans" panose="020B0604020202020204" charset="0"/>
              </a:rPr>
              <a:t>learning</a:t>
            </a:r>
            <a:r>
              <a:rPr lang="tr-TR" i="1" dirty="0">
                <a:solidFill>
                  <a:schemeClr val="dk1"/>
                </a:solidFill>
                <a:latin typeface="Gill Sans" panose="020B0604020202020204" charset="0"/>
              </a:rPr>
              <a:t>. </a:t>
            </a:r>
            <a:r>
              <a:rPr lang="tr-TR" dirty="0" err="1">
                <a:solidFill>
                  <a:schemeClr val="dk1"/>
                </a:solidFill>
                <a:latin typeface="Gill Sans" panose="020B0604020202020204" charset="0"/>
              </a:rPr>
              <a:t>Philadelphia</a:t>
            </a:r>
            <a:r>
              <a:rPr lang="tr-TR" dirty="0">
                <a:solidFill>
                  <a:schemeClr val="dk1"/>
                </a:solidFill>
                <a:latin typeface="Gill Sans" panose="020B0604020202020204" charset="0"/>
              </a:rPr>
              <a:t>: </a:t>
            </a:r>
            <a:r>
              <a:rPr lang="tr-TR" dirty="0" err="1">
                <a:solidFill>
                  <a:schemeClr val="dk1"/>
                </a:solidFill>
                <a:latin typeface="Gill Sans" panose="020B0604020202020204" charset="0"/>
              </a:rPr>
              <a:t>Caslon</a:t>
            </a:r>
            <a:r>
              <a:rPr lang="tr-TR" dirty="0">
                <a:solidFill>
                  <a:schemeClr val="dk1"/>
                </a:solidFill>
                <a:latin typeface="Gill Sans" panose="020B0604020202020204" charset="0"/>
              </a:rPr>
              <a:t>.</a:t>
            </a:r>
            <a:endParaRPr dirty="0">
              <a:solidFill>
                <a:schemeClr val="dk1"/>
              </a:solidFill>
              <a:latin typeface="Gill Sans" panose="020B0604020202020204" charset="0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</a:pPr>
            <a:r>
              <a:rPr lang="tr-TR" dirty="0" err="1">
                <a:solidFill>
                  <a:schemeClr val="dk1"/>
                </a:solidFill>
                <a:latin typeface="Gill Sans" panose="020B0604020202020204" charset="0"/>
              </a:rPr>
              <a:t>García</a:t>
            </a:r>
            <a:r>
              <a:rPr lang="tr-TR" dirty="0">
                <a:solidFill>
                  <a:schemeClr val="dk1"/>
                </a:solidFill>
                <a:latin typeface="Gill Sans" panose="020B0604020202020204" charset="0"/>
              </a:rPr>
              <a:t>, O., &amp; </a:t>
            </a:r>
            <a:r>
              <a:rPr lang="tr-TR" dirty="0" err="1">
                <a:solidFill>
                  <a:schemeClr val="dk1"/>
                </a:solidFill>
                <a:latin typeface="Gill Sans" panose="020B0604020202020204" charset="0"/>
              </a:rPr>
              <a:t>Otheguy</a:t>
            </a:r>
            <a:r>
              <a:rPr lang="tr-TR" dirty="0">
                <a:solidFill>
                  <a:schemeClr val="dk1"/>
                </a:solidFill>
                <a:latin typeface="Gill Sans" panose="020B0604020202020204" charset="0"/>
              </a:rPr>
              <a:t>, R. (2020). </a:t>
            </a:r>
            <a:r>
              <a:rPr lang="tr-TR" dirty="0" err="1">
                <a:solidFill>
                  <a:schemeClr val="dk1"/>
                </a:solidFill>
                <a:latin typeface="Gill Sans" panose="020B0604020202020204" charset="0"/>
              </a:rPr>
              <a:t>Plurilingualism</a:t>
            </a:r>
            <a:r>
              <a:rPr lang="tr-TR" dirty="0">
                <a:solidFill>
                  <a:schemeClr val="dk1"/>
                </a:solidFill>
                <a:latin typeface="Gill Sans" panose="020B0604020202020204" charset="0"/>
              </a:rPr>
              <a:t> </a:t>
            </a:r>
            <a:r>
              <a:rPr lang="tr-TR" dirty="0" err="1">
                <a:solidFill>
                  <a:schemeClr val="dk1"/>
                </a:solidFill>
                <a:latin typeface="Gill Sans" panose="020B0604020202020204" charset="0"/>
              </a:rPr>
              <a:t>and</a:t>
            </a:r>
            <a:r>
              <a:rPr lang="tr-TR" dirty="0">
                <a:solidFill>
                  <a:schemeClr val="dk1"/>
                </a:solidFill>
                <a:latin typeface="Gill Sans" panose="020B0604020202020204" charset="0"/>
              </a:rPr>
              <a:t> translanguaging: </a:t>
            </a:r>
            <a:r>
              <a:rPr lang="tr-TR" dirty="0" err="1">
                <a:solidFill>
                  <a:schemeClr val="dk1"/>
                </a:solidFill>
                <a:latin typeface="Gill Sans" panose="020B0604020202020204" charset="0"/>
              </a:rPr>
              <a:t>Commonalities</a:t>
            </a:r>
            <a:r>
              <a:rPr lang="tr-TR" dirty="0">
                <a:solidFill>
                  <a:schemeClr val="dk1"/>
                </a:solidFill>
                <a:latin typeface="Gill Sans" panose="020B0604020202020204" charset="0"/>
              </a:rPr>
              <a:t> </a:t>
            </a:r>
            <a:r>
              <a:rPr lang="tr-TR" dirty="0" err="1">
                <a:solidFill>
                  <a:schemeClr val="dk1"/>
                </a:solidFill>
                <a:latin typeface="Gill Sans" panose="020B0604020202020204" charset="0"/>
              </a:rPr>
              <a:t>and</a:t>
            </a:r>
            <a:r>
              <a:rPr lang="tr-TR" dirty="0">
                <a:solidFill>
                  <a:schemeClr val="dk1"/>
                </a:solidFill>
                <a:latin typeface="Gill Sans" panose="020B0604020202020204" charset="0"/>
              </a:rPr>
              <a:t> </a:t>
            </a:r>
            <a:r>
              <a:rPr lang="tr-TR" dirty="0" err="1">
                <a:solidFill>
                  <a:schemeClr val="dk1"/>
                </a:solidFill>
                <a:latin typeface="Gill Sans" panose="020B0604020202020204" charset="0"/>
              </a:rPr>
              <a:t>divergences</a:t>
            </a:r>
            <a:r>
              <a:rPr lang="tr-TR" dirty="0">
                <a:solidFill>
                  <a:schemeClr val="dk1"/>
                </a:solidFill>
                <a:latin typeface="Gill Sans" panose="020B0604020202020204" charset="0"/>
              </a:rPr>
              <a:t>. </a:t>
            </a:r>
            <a:r>
              <a:rPr lang="tr-TR" i="1" dirty="0">
                <a:solidFill>
                  <a:schemeClr val="dk1"/>
                </a:solidFill>
                <a:latin typeface="Gill Sans" panose="020B0604020202020204" charset="0"/>
              </a:rPr>
              <a:t>International </a:t>
            </a:r>
            <a:r>
              <a:rPr lang="tr-TR" i="1" dirty="0" err="1">
                <a:solidFill>
                  <a:schemeClr val="dk1"/>
                </a:solidFill>
                <a:latin typeface="Gill Sans" panose="020B0604020202020204" charset="0"/>
              </a:rPr>
              <a:t>Journal</a:t>
            </a:r>
            <a:r>
              <a:rPr lang="tr-TR" i="1" dirty="0">
                <a:solidFill>
                  <a:schemeClr val="dk1"/>
                </a:solidFill>
                <a:latin typeface="Gill Sans" panose="020B0604020202020204" charset="0"/>
              </a:rPr>
              <a:t> of </a:t>
            </a:r>
            <a:r>
              <a:rPr lang="tr-TR" i="1" dirty="0" err="1">
                <a:solidFill>
                  <a:schemeClr val="dk1"/>
                </a:solidFill>
                <a:latin typeface="Gill Sans" panose="020B0604020202020204" charset="0"/>
              </a:rPr>
              <a:t>Bilingual</a:t>
            </a:r>
            <a:r>
              <a:rPr lang="tr-TR" i="1" dirty="0">
                <a:solidFill>
                  <a:schemeClr val="dk1"/>
                </a:solidFill>
                <a:latin typeface="Gill Sans" panose="020B0604020202020204" charset="0"/>
              </a:rPr>
              <a:t> </a:t>
            </a:r>
            <a:r>
              <a:rPr lang="tr-TR" i="1" dirty="0" err="1">
                <a:solidFill>
                  <a:schemeClr val="dk1"/>
                </a:solidFill>
                <a:latin typeface="Gill Sans" panose="020B0604020202020204" charset="0"/>
              </a:rPr>
              <a:t>Education</a:t>
            </a:r>
            <a:r>
              <a:rPr lang="tr-TR" i="1" dirty="0">
                <a:solidFill>
                  <a:schemeClr val="dk1"/>
                </a:solidFill>
                <a:latin typeface="Gill Sans" panose="020B0604020202020204" charset="0"/>
              </a:rPr>
              <a:t> </a:t>
            </a:r>
            <a:r>
              <a:rPr lang="tr-TR" i="1" dirty="0" err="1">
                <a:solidFill>
                  <a:schemeClr val="dk1"/>
                </a:solidFill>
                <a:latin typeface="Gill Sans" panose="020B0604020202020204" charset="0"/>
              </a:rPr>
              <a:t>and</a:t>
            </a:r>
            <a:r>
              <a:rPr lang="tr-TR" i="1" dirty="0">
                <a:solidFill>
                  <a:schemeClr val="dk1"/>
                </a:solidFill>
                <a:latin typeface="Gill Sans" panose="020B0604020202020204" charset="0"/>
              </a:rPr>
              <a:t> </a:t>
            </a:r>
            <a:r>
              <a:rPr lang="tr-TR" i="1" dirty="0" err="1">
                <a:solidFill>
                  <a:schemeClr val="dk1"/>
                </a:solidFill>
                <a:latin typeface="Gill Sans" panose="020B0604020202020204" charset="0"/>
              </a:rPr>
              <a:t>Bilingualism</a:t>
            </a:r>
            <a:r>
              <a:rPr lang="tr-TR" dirty="0">
                <a:solidFill>
                  <a:schemeClr val="dk1"/>
                </a:solidFill>
                <a:latin typeface="Gill Sans" panose="020B0604020202020204" charset="0"/>
              </a:rPr>
              <a:t>, </a:t>
            </a:r>
            <a:r>
              <a:rPr lang="tr-TR" i="1" dirty="0">
                <a:solidFill>
                  <a:schemeClr val="dk1"/>
                </a:solidFill>
                <a:latin typeface="Gill Sans" panose="020B0604020202020204" charset="0"/>
              </a:rPr>
              <a:t>23</a:t>
            </a:r>
            <a:r>
              <a:rPr lang="tr-TR" dirty="0">
                <a:solidFill>
                  <a:schemeClr val="dk1"/>
                </a:solidFill>
                <a:latin typeface="Gill Sans" panose="020B0604020202020204" charset="0"/>
              </a:rPr>
              <a:t>(1), 17-35.</a:t>
            </a:r>
            <a:endParaRPr dirty="0">
              <a:solidFill>
                <a:schemeClr val="dk1"/>
              </a:solidFill>
              <a:latin typeface="Gill Sans" panose="020B0604020202020204" charset="0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Char char="•"/>
            </a:pPr>
            <a:r>
              <a:rPr lang="tr-TR" dirty="0">
                <a:latin typeface="Gill Sans" panose="020B0604020202020204" charset="0"/>
              </a:rPr>
              <a:t>Johnson, K. E. (2009). </a:t>
            </a:r>
            <a:r>
              <a:rPr lang="tr-TR" i="1" dirty="0">
                <a:latin typeface="Gill Sans" panose="020B0604020202020204" charset="0"/>
              </a:rPr>
              <a:t>Second </a:t>
            </a:r>
            <a:r>
              <a:rPr lang="tr-TR" i="1" dirty="0" err="1">
                <a:latin typeface="Gill Sans" panose="020B0604020202020204" charset="0"/>
              </a:rPr>
              <a:t>language</a:t>
            </a:r>
            <a:r>
              <a:rPr lang="tr-TR" i="1" dirty="0">
                <a:latin typeface="Gill Sans" panose="020B0604020202020204" charset="0"/>
              </a:rPr>
              <a:t> </a:t>
            </a:r>
            <a:r>
              <a:rPr lang="tr-TR" i="1" dirty="0" err="1">
                <a:latin typeface="Gill Sans" panose="020B0604020202020204" charset="0"/>
              </a:rPr>
              <a:t>teacher</a:t>
            </a:r>
            <a:r>
              <a:rPr lang="tr-TR" i="1" dirty="0">
                <a:latin typeface="Gill Sans" panose="020B0604020202020204" charset="0"/>
              </a:rPr>
              <a:t> </a:t>
            </a:r>
            <a:r>
              <a:rPr lang="tr-TR" i="1" dirty="0" err="1">
                <a:latin typeface="Gill Sans" panose="020B0604020202020204" charset="0"/>
              </a:rPr>
              <a:t>education</a:t>
            </a:r>
            <a:r>
              <a:rPr lang="tr-TR" i="1" dirty="0">
                <a:latin typeface="Gill Sans" panose="020B0604020202020204" charset="0"/>
              </a:rPr>
              <a:t>: A </a:t>
            </a:r>
            <a:r>
              <a:rPr lang="tr-TR" i="1" dirty="0" err="1">
                <a:latin typeface="Gill Sans" panose="020B0604020202020204" charset="0"/>
              </a:rPr>
              <a:t>sociocultural</a:t>
            </a:r>
            <a:r>
              <a:rPr lang="tr-TR" i="1" dirty="0">
                <a:latin typeface="Gill Sans" panose="020B0604020202020204" charset="0"/>
              </a:rPr>
              <a:t> </a:t>
            </a:r>
            <a:r>
              <a:rPr lang="tr-TR" i="1" dirty="0" err="1">
                <a:latin typeface="Gill Sans" panose="020B0604020202020204" charset="0"/>
              </a:rPr>
              <a:t>perspective</a:t>
            </a:r>
            <a:r>
              <a:rPr lang="tr-TR" dirty="0">
                <a:latin typeface="Gill Sans" panose="020B0604020202020204" charset="0"/>
              </a:rPr>
              <a:t>. New York: </a:t>
            </a:r>
            <a:r>
              <a:rPr lang="tr-TR" dirty="0" err="1">
                <a:latin typeface="Gill Sans" panose="020B0604020202020204" charset="0"/>
              </a:rPr>
              <a:t>Routledge</a:t>
            </a:r>
            <a:r>
              <a:rPr lang="tr-TR" dirty="0">
                <a:latin typeface="Gill Sans" panose="020B0604020202020204" charset="0"/>
              </a:rPr>
              <a:t>.</a:t>
            </a:r>
            <a:endParaRPr dirty="0">
              <a:latin typeface="Gill Sans" panose="020B0604020202020204" charset="0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Char char="•"/>
            </a:pPr>
            <a:r>
              <a:rPr lang="tr-TR" dirty="0" err="1">
                <a:solidFill>
                  <a:srgbClr val="222222"/>
                </a:solidFill>
                <a:highlight>
                  <a:srgbClr val="FFFFFF"/>
                </a:highlight>
                <a:latin typeface="Gill Sans" panose="020B0604020202020204" charset="0"/>
              </a:rPr>
              <a:t>Otheguy</a:t>
            </a:r>
            <a:r>
              <a:rPr lang="tr-TR" dirty="0">
                <a:solidFill>
                  <a:srgbClr val="222222"/>
                </a:solidFill>
                <a:highlight>
                  <a:srgbClr val="FFFFFF"/>
                </a:highlight>
                <a:latin typeface="Gill Sans" panose="020B0604020202020204" charset="0"/>
              </a:rPr>
              <a:t>, R., </a:t>
            </a:r>
            <a:r>
              <a:rPr lang="tr-TR" dirty="0" err="1">
                <a:solidFill>
                  <a:srgbClr val="222222"/>
                </a:solidFill>
                <a:highlight>
                  <a:srgbClr val="FFFFFF"/>
                </a:highlight>
                <a:latin typeface="Gill Sans" panose="020B0604020202020204" charset="0"/>
              </a:rPr>
              <a:t>García</a:t>
            </a:r>
            <a:r>
              <a:rPr lang="tr-TR" dirty="0">
                <a:solidFill>
                  <a:srgbClr val="222222"/>
                </a:solidFill>
                <a:highlight>
                  <a:srgbClr val="FFFFFF"/>
                </a:highlight>
                <a:latin typeface="Gill Sans" panose="020B0604020202020204" charset="0"/>
              </a:rPr>
              <a:t>, O., &amp; </a:t>
            </a:r>
            <a:r>
              <a:rPr lang="tr-TR" dirty="0" err="1">
                <a:solidFill>
                  <a:srgbClr val="222222"/>
                </a:solidFill>
                <a:highlight>
                  <a:srgbClr val="FFFFFF"/>
                </a:highlight>
                <a:latin typeface="Gill Sans" panose="020B0604020202020204" charset="0"/>
              </a:rPr>
              <a:t>Reid</a:t>
            </a:r>
            <a:r>
              <a:rPr lang="tr-TR" dirty="0">
                <a:solidFill>
                  <a:srgbClr val="222222"/>
                </a:solidFill>
                <a:highlight>
                  <a:srgbClr val="FFFFFF"/>
                </a:highlight>
                <a:latin typeface="Gill Sans" panose="020B0604020202020204" charset="0"/>
              </a:rPr>
              <a:t>, W. (2015). </a:t>
            </a:r>
            <a:r>
              <a:rPr lang="tr-TR" dirty="0" err="1">
                <a:solidFill>
                  <a:srgbClr val="222222"/>
                </a:solidFill>
                <a:highlight>
                  <a:srgbClr val="FFFFFF"/>
                </a:highlight>
                <a:latin typeface="Gill Sans" panose="020B0604020202020204" charset="0"/>
              </a:rPr>
              <a:t>Clarifying</a:t>
            </a:r>
            <a:r>
              <a:rPr lang="tr-TR" dirty="0">
                <a:solidFill>
                  <a:srgbClr val="222222"/>
                </a:solidFill>
                <a:highlight>
                  <a:srgbClr val="FFFFFF"/>
                </a:highlight>
                <a:latin typeface="Gill Sans" panose="020B0604020202020204" charset="0"/>
              </a:rPr>
              <a:t> translanguaging </a:t>
            </a:r>
            <a:r>
              <a:rPr lang="tr-TR" dirty="0" err="1">
                <a:solidFill>
                  <a:srgbClr val="222222"/>
                </a:solidFill>
                <a:highlight>
                  <a:srgbClr val="FFFFFF"/>
                </a:highlight>
                <a:latin typeface="Gill Sans" panose="020B0604020202020204" charset="0"/>
              </a:rPr>
              <a:t>and</a:t>
            </a:r>
            <a:r>
              <a:rPr lang="tr-TR" dirty="0">
                <a:solidFill>
                  <a:srgbClr val="222222"/>
                </a:solidFill>
                <a:highlight>
                  <a:srgbClr val="FFFFFF"/>
                </a:highlight>
                <a:latin typeface="Gill Sans" panose="020B0604020202020204" charset="0"/>
              </a:rPr>
              <a:t> </a:t>
            </a:r>
            <a:r>
              <a:rPr lang="tr-TR" dirty="0" err="1">
                <a:solidFill>
                  <a:srgbClr val="222222"/>
                </a:solidFill>
                <a:highlight>
                  <a:srgbClr val="FFFFFF"/>
                </a:highlight>
                <a:latin typeface="Gill Sans" panose="020B0604020202020204" charset="0"/>
              </a:rPr>
              <a:t>deconstructing</a:t>
            </a:r>
            <a:r>
              <a:rPr lang="tr-TR" dirty="0">
                <a:solidFill>
                  <a:srgbClr val="222222"/>
                </a:solidFill>
                <a:highlight>
                  <a:srgbClr val="FFFFFF"/>
                </a:highlight>
                <a:latin typeface="Gill Sans" panose="020B0604020202020204" charset="0"/>
              </a:rPr>
              <a:t> </a:t>
            </a:r>
            <a:r>
              <a:rPr lang="tr-TR" dirty="0" err="1">
                <a:solidFill>
                  <a:srgbClr val="222222"/>
                </a:solidFill>
                <a:highlight>
                  <a:srgbClr val="FFFFFF"/>
                </a:highlight>
                <a:latin typeface="Gill Sans" panose="020B0604020202020204" charset="0"/>
              </a:rPr>
              <a:t>named</a:t>
            </a:r>
            <a:r>
              <a:rPr lang="tr-TR" dirty="0">
                <a:solidFill>
                  <a:srgbClr val="222222"/>
                </a:solidFill>
                <a:highlight>
                  <a:srgbClr val="FFFFFF"/>
                </a:highlight>
                <a:latin typeface="Gill Sans" panose="020B0604020202020204" charset="0"/>
              </a:rPr>
              <a:t> </a:t>
            </a:r>
            <a:r>
              <a:rPr lang="tr-TR" dirty="0" err="1">
                <a:solidFill>
                  <a:srgbClr val="222222"/>
                </a:solidFill>
                <a:highlight>
                  <a:srgbClr val="FFFFFF"/>
                </a:highlight>
                <a:latin typeface="Gill Sans" panose="020B0604020202020204" charset="0"/>
              </a:rPr>
              <a:t>languages</a:t>
            </a:r>
            <a:r>
              <a:rPr lang="tr-TR" dirty="0">
                <a:solidFill>
                  <a:srgbClr val="222222"/>
                </a:solidFill>
                <a:highlight>
                  <a:srgbClr val="FFFFFF"/>
                </a:highlight>
                <a:latin typeface="Gill Sans" panose="020B0604020202020204" charset="0"/>
              </a:rPr>
              <a:t>: A </a:t>
            </a:r>
            <a:r>
              <a:rPr lang="tr-TR" dirty="0" err="1">
                <a:solidFill>
                  <a:srgbClr val="222222"/>
                </a:solidFill>
                <a:highlight>
                  <a:srgbClr val="FFFFFF"/>
                </a:highlight>
                <a:latin typeface="Gill Sans" panose="020B0604020202020204" charset="0"/>
              </a:rPr>
              <a:t>perspective</a:t>
            </a:r>
            <a:r>
              <a:rPr lang="tr-TR" dirty="0">
                <a:solidFill>
                  <a:srgbClr val="222222"/>
                </a:solidFill>
                <a:highlight>
                  <a:srgbClr val="FFFFFF"/>
                </a:highlight>
                <a:latin typeface="Gill Sans" panose="020B0604020202020204" charset="0"/>
              </a:rPr>
              <a:t> </a:t>
            </a:r>
            <a:r>
              <a:rPr lang="tr-TR" dirty="0" err="1">
                <a:solidFill>
                  <a:srgbClr val="222222"/>
                </a:solidFill>
                <a:highlight>
                  <a:srgbClr val="FFFFFF"/>
                </a:highlight>
                <a:latin typeface="Gill Sans" panose="020B0604020202020204" charset="0"/>
              </a:rPr>
              <a:t>from</a:t>
            </a:r>
            <a:r>
              <a:rPr lang="tr-TR" dirty="0">
                <a:solidFill>
                  <a:srgbClr val="222222"/>
                </a:solidFill>
                <a:highlight>
                  <a:srgbClr val="FFFFFF"/>
                </a:highlight>
                <a:latin typeface="Gill Sans" panose="020B0604020202020204" charset="0"/>
              </a:rPr>
              <a:t> </a:t>
            </a:r>
            <a:r>
              <a:rPr lang="tr-TR" dirty="0" err="1">
                <a:solidFill>
                  <a:srgbClr val="222222"/>
                </a:solidFill>
                <a:highlight>
                  <a:srgbClr val="FFFFFF"/>
                </a:highlight>
                <a:latin typeface="Gill Sans" panose="020B0604020202020204" charset="0"/>
              </a:rPr>
              <a:t>linguistics</a:t>
            </a:r>
            <a:r>
              <a:rPr lang="tr-TR" dirty="0">
                <a:solidFill>
                  <a:srgbClr val="222222"/>
                </a:solidFill>
                <a:highlight>
                  <a:srgbClr val="FFFFFF"/>
                </a:highlight>
                <a:latin typeface="Gill Sans" panose="020B0604020202020204" charset="0"/>
              </a:rPr>
              <a:t>. </a:t>
            </a:r>
            <a:r>
              <a:rPr lang="tr-TR" i="1" dirty="0" err="1">
                <a:solidFill>
                  <a:srgbClr val="222222"/>
                </a:solidFill>
                <a:latin typeface="Gill Sans" panose="020B0604020202020204" charset="0"/>
              </a:rPr>
              <a:t>Applied</a:t>
            </a:r>
            <a:r>
              <a:rPr lang="tr-TR" i="1" dirty="0">
                <a:solidFill>
                  <a:srgbClr val="222222"/>
                </a:solidFill>
                <a:latin typeface="Gill Sans" panose="020B0604020202020204" charset="0"/>
              </a:rPr>
              <a:t> </a:t>
            </a:r>
            <a:r>
              <a:rPr lang="tr-TR" i="1" dirty="0" err="1">
                <a:solidFill>
                  <a:srgbClr val="222222"/>
                </a:solidFill>
                <a:latin typeface="Gill Sans" panose="020B0604020202020204" charset="0"/>
              </a:rPr>
              <a:t>Linguistics</a:t>
            </a:r>
            <a:r>
              <a:rPr lang="tr-TR" i="1" dirty="0">
                <a:solidFill>
                  <a:srgbClr val="222222"/>
                </a:solidFill>
                <a:latin typeface="Gill Sans" panose="020B0604020202020204" charset="0"/>
              </a:rPr>
              <a:t> </a:t>
            </a:r>
            <a:r>
              <a:rPr lang="tr-TR" i="1" dirty="0" err="1">
                <a:solidFill>
                  <a:srgbClr val="222222"/>
                </a:solidFill>
                <a:latin typeface="Gill Sans" panose="020B0604020202020204" charset="0"/>
              </a:rPr>
              <a:t>Review</a:t>
            </a:r>
            <a:r>
              <a:rPr lang="tr-TR" dirty="0">
                <a:solidFill>
                  <a:srgbClr val="222222"/>
                </a:solidFill>
                <a:highlight>
                  <a:srgbClr val="FFFFFF"/>
                </a:highlight>
                <a:latin typeface="Gill Sans" panose="020B0604020202020204" charset="0"/>
              </a:rPr>
              <a:t>, </a:t>
            </a:r>
            <a:r>
              <a:rPr lang="tr-TR" i="1" dirty="0">
                <a:solidFill>
                  <a:srgbClr val="222222"/>
                </a:solidFill>
                <a:latin typeface="Gill Sans" panose="020B0604020202020204" charset="0"/>
              </a:rPr>
              <a:t>6</a:t>
            </a:r>
            <a:r>
              <a:rPr lang="tr-TR" dirty="0">
                <a:solidFill>
                  <a:srgbClr val="222222"/>
                </a:solidFill>
                <a:highlight>
                  <a:srgbClr val="FFFFFF"/>
                </a:highlight>
                <a:latin typeface="Gill Sans" panose="020B0604020202020204" charset="0"/>
              </a:rPr>
              <a:t>(3), 281-307.</a:t>
            </a:r>
            <a:endParaRPr dirty="0">
              <a:latin typeface="Gill Sans" panose="020B0604020202020204" charset="0"/>
            </a:endParaRPr>
          </a:p>
          <a:p>
            <a:pPr marL="228600" lvl="0" indent="-88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 dirty="0">
              <a:latin typeface="Gill Sans" panose="020B060402020202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62629c120_1_6"/>
          <p:cNvSpPr txBox="1">
            <a:spLocks noGrp="1"/>
          </p:cNvSpPr>
          <p:nvPr>
            <p:ph type="title"/>
          </p:nvPr>
        </p:nvSpPr>
        <p:spPr>
          <a:xfrm>
            <a:off x="991850" y="566035"/>
            <a:ext cx="10039422" cy="1188600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ill Sans"/>
              <a:buNone/>
            </a:pPr>
            <a:r>
              <a:rPr lang="tr-TR" sz="3200" dirty="0"/>
              <a:t>DİLLERÖTESİ (TRANSLANGUAGING) EĞİTİM YAKLAŞIMI</a:t>
            </a:r>
            <a:endParaRPr sz="3200" dirty="0"/>
          </a:p>
        </p:txBody>
      </p:sp>
      <p:sp>
        <p:nvSpPr>
          <p:cNvPr id="185" name="Google Shape;185;g862629c120_1_6"/>
          <p:cNvSpPr txBox="1">
            <a:spLocks noGrp="1"/>
          </p:cNvSpPr>
          <p:nvPr>
            <p:ph type="body" idx="1"/>
          </p:nvPr>
        </p:nvSpPr>
        <p:spPr>
          <a:xfrm>
            <a:off x="991850" y="2236763"/>
            <a:ext cx="6318000" cy="382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tr-TR" sz="2200" dirty="0" err="1"/>
              <a:t>Dillerötesi</a:t>
            </a:r>
            <a:r>
              <a:rPr lang="tr-TR" sz="2200" dirty="0"/>
              <a:t> eğitim yaklaşımı </a:t>
            </a:r>
            <a:r>
              <a:rPr lang="tr-TR" sz="2200" dirty="0">
                <a:solidFill>
                  <a:srgbClr val="0070C0"/>
                </a:solidFill>
              </a:rPr>
              <a:t>çok dilliliği ve çok kültürlülüğü</a:t>
            </a:r>
            <a:r>
              <a:rPr lang="tr-TR" sz="2200" dirty="0">
                <a:solidFill>
                  <a:srgbClr val="4A86E8"/>
                </a:solidFill>
              </a:rPr>
              <a:t> </a:t>
            </a:r>
            <a:r>
              <a:rPr lang="tr-TR" sz="2200" dirty="0"/>
              <a:t>esas alan, sınıftaki </a:t>
            </a:r>
            <a:r>
              <a:rPr lang="tr-TR" sz="2200" dirty="0">
                <a:solidFill>
                  <a:srgbClr val="0070C0"/>
                </a:solidFill>
              </a:rPr>
              <a:t>dil çeşitliliğini normalleştiren</a:t>
            </a:r>
            <a:r>
              <a:rPr lang="tr-TR" sz="2200" dirty="0"/>
              <a:t>, azınlık dillerini </a:t>
            </a:r>
            <a:r>
              <a:rPr lang="tr-TR" sz="2200" dirty="0">
                <a:solidFill>
                  <a:srgbClr val="0070C0"/>
                </a:solidFill>
              </a:rPr>
              <a:t>ötekileştirmeyen</a:t>
            </a:r>
            <a:r>
              <a:rPr lang="tr-TR" sz="2200" dirty="0"/>
              <a:t> bir yaklaşımdır.</a:t>
            </a:r>
            <a:endParaRPr sz="2200" dirty="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tr-TR" sz="2200" dirty="0"/>
              <a:t>İki dilli ya da çok dilli öğrenciler, günlük hayatlarında </a:t>
            </a:r>
            <a:r>
              <a:rPr lang="tr-TR" sz="2200" dirty="0">
                <a:solidFill>
                  <a:srgbClr val="0070C0"/>
                </a:solidFill>
              </a:rPr>
              <a:t>sahip oldukları dilleri ve semiyotik </a:t>
            </a:r>
            <a:r>
              <a:rPr lang="tr-TR" sz="2200" dirty="0"/>
              <a:t>(göstergeleri) </a:t>
            </a:r>
            <a:r>
              <a:rPr lang="tr-TR" sz="2200" dirty="0">
                <a:solidFill>
                  <a:srgbClr val="0070C0"/>
                </a:solidFill>
              </a:rPr>
              <a:t>kaynakları</a:t>
            </a:r>
            <a:r>
              <a:rPr lang="tr-TR" sz="2200" dirty="0"/>
              <a:t> dillerin sosyal ve politik olarak </a:t>
            </a:r>
            <a:r>
              <a:rPr lang="tr-TR" sz="2200" dirty="0">
                <a:solidFill>
                  <a:srgbClr val="0070C0"/>
                </a:solidFill>
              </a:rPr>
              <a:t>tanımlanan sınırlarına bağlı kalmadan </a:t>
            </a:r>
            <a:r>
              <a:rPr lang="tr-TR" sz="2200" dirty="0"/>
              <a:t>kullanırlar (</a:t>
            </a:r>
            <a:r>
              <a:rPr lang="tr-TR" sz="2200" dirty="0" err="1"/>
              <a:t>Otheguy</a:t>
            </a:r>
            <a:r>
              <a:rPr lang="tr-TR" sz="2200" dirty="0"/>
              <a:t>, </a:t>
            </a:r>
            <a:r>
              <a:rPr lang="tr-TR" sz="2200" dirty="0" err="1"/>
              <a:t>Garcia</a:t>
            </a:r>
            <a:r>
              <a:rPr lang="tr-TR" sz="2200" dirty="0"/>
              <a:t> ve </a:t>
            </a:r>
            <a:r>
              <a:rPr lang="tr-TR" sz="2200" dirty="0" err="1"/>
              <a:t>Reid</a:t>
            </a:r>
            <a:r>
              <a:rPr lang="tr-TR" sz="2200" dirty="0"/>
              <a:t>, 2015).</a:t>
            </a:r>
            <a:endParaRPr sz="2200" dirty="0"/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</p:txBody>
      </p:sp>
      <p:pic>
        <p:nvPicPr>
          <p:cNvPr id="186" name="Google Shape;186;g862629c120_1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9261" y="2236763"/>
            <a:ext cx="2872011" cy="3595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62629c120_0_514"/>
          <p:cNvSpPr txBox="1">
            <a:spLocks noGrp="1"/>
          </p:cNvSpPr>
          <p:nvPr>
            <p:ph type="title"/>
          </p:nvPr>
        </p:nvSpPr>
        <p:spPr>
          <a:xfrm>
            <a:off x="875975" y="594169"/>
            <a:ext cx="10335976" cy="1188600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ill Sans"/>
              <a:buNone/>
            </a:pPr>
            <a:r>
              <a:rPr lang="tr-TR" sz="3200" dirty="0"/>
              <a:t>DİLLERÖTESİ EĞİTİM YAKLAŞIMI</a:t>
            </a:r>
            <a:endParaRPr sz="3200" dirty="0"/>
          </a:p>
        </p:txBody>
      </p:sp>
      <p:sp>
        <p:nvSpPr>
          <p:cNvPr id="192" name="Google Shape;192;g862629c120_0_514"/>
          <p:cNvSpPr txBox="1">
            <a:spLocks noGrp="1"/>
          </p:cNvSpPr>
          <p:nvPr>
            <p:ph type="body" idx="1"/>
          </p:nvPr>
        </p:nvSpPr>
        <p:spPr>
          <a:xfrm>
            <a:off x="991850" y="2138289"/>
            <a:ext cx="5228100" cy="3922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tr-TR" sz="2200" dirty="0" err="1"/>
              <a:t>Dillerötesi</a:t>
            </a:r>
            <a:r>
              <a:rPr lang="tr-TR" sz="2200" dirty="0"/>
              <a:t> eğitim yaklaşımı, bu </a:t>
            </a:r>
            <a:r>
              <a:rPr lang="tr-TR" sz="2200" dirty="0">
                <a:solidFill>
                  <a:srgbClr val="0070C0"/>
                </a:solidFill>
              </a:rPr>
              <a:t>pratikleri ve deneyimleri sınıf içerisine taşır </a:t>
            </a:r>
            <a:r>
              <a:rPr lang="tr-TR" sz="2200" dirty="0"/>
              <a:t>ve öğrenci açısından bunu normalleştirir (</a:t>
            </a:r>
            <a:r>
              <a:rPr lang="tr-TR" sz="2200" dirty="0" err="1"/>
              <a:t>Cenoz</a:t>
            </a:r>
            <a:r>
              <a:rPr lang="tr-TR" sz="2200" dirty="0"/>
              <a:t> ve </a:t>
            </a:r>
            <a:r>
              <a:rPr lang="tr-TR" sz="2200" dirty="0" err="1"/>
              <a:t>Gorter</a:t>
            </a:r>
            <a:r>
              <a:rPr lang="tr-TR" sz="2200" dirty="0"/>
              <a:t>, 2017).</a:t>
            </a:r>
            <a:endParaRPr sz="2200" dirty="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tr-TR" sz="2200" dirty="0"/>
              <a:t>Öğrenci, sahip olduğu tüm dilleri aynı anda, akademik konuları kavramak ve öğrenmek için kullanabilir. Bu durum öğrencinin </a:t>
            </a:r>
            <a:r>
              <a:rPr lang="tr-TR" sz="2200" dirty="0">
                <a:solidFill>
                  <a:srgbClr val="0070C0"/>
                </a:solidFill>
              </a:rPr>
              <a:t>sahip olduğu ana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tr-TR" sz="2200" dirty="0">
                <a:solidFill>
                  <a:srgbClr val="0070C0"/>
                </a:solidFill>
              </a:rPr>
              <a:t>dilin ve dil kimliğinin </a:t>
            </a:r>
            <a:r>
              <a:rPr lang="tr-TR" sz="2200" dirty="0"/>
              <a:t>sınıf içerisinde onaylanmasını sağlar. </a:t>
            </a:r>
            <a:endParaRPr sz="2200" dirty="0"/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</p:txBody>
      </p:sp>
      <p:pic>
        <p:nvPicPr>
          <p:cNvPr id="193" name="Google Shape;193;g862629c120_0_5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7595" y="2459327"/>
            <a:ext cx="4622555" cy="2858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09a82379f_0_12"/>
          <p:cNvSpPr txBox="1">
            <a:spLocks noGrp="1"/>
          </p:cNvSpPr>
          <p:nvPr>
            <p:ph type="title"/>
          </p:nvPr>
        </p:nvSpPr>
        <p:spPr>
          <a:xfrm>
            <a:off x="991850" y="631775"/>
            <a:ext cx="9868408" cy="1188600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ill Sans"/>
              <a:buNone/>
            </a:pPr>
            <a:r>
              <a:rPr lang="tr-TR" sz="3200" dirty="0"/>
              <a:t>BU EĞİTİM YAKLAŞIMINDA ÖĞRETMENİN ROLÜ</a:t>
            </a:r>
            <a:endParaRPr sz="3200" dirty="0"/>
          </a:p>
        </p:txBody>
      </p:sp>
      <p:sp>
        <p:nvSpPr>
          <p:cNvPr id="199" name="Google Shape;199;g809a82379f_0_12"/>
          <p:cNvSpPr txBox="1">
            <a:spLocks noGrp="1"/>
          </p:cNvSpPr>
          <p:nvPr>
            <p:ph type="body" idx="1"/>
          </p:nvPr>
        </p:nvSpPr>
        <p:spPr>
          <a:xfrm>
            <a:off x="991850" y="2082017"/>
            <a:ext cx="9601122" cy="37154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tr-TR" sz="2200" dirty="0"/>
              <a:t>Ana ilkelerden biri sosyal adaleti, ana dili ne olursa olsun </a:t>
            </a:r>
            <a:r>
              <a:rPr lang="tr-TR" sz="2200" b="1" dirty="0">
                <a:solidFill>
                  <a:srgbClr val="0070C0"/>
                </a:solidFill>
              </a:rPr>
              <a:t>tüm insanlar </a:t>
            </a:r>
            <a:r>
              <a:rPr lang="tr-TR" sz="2200" dirty="0"/>
              <a:t>için sağlamak ve azınlık ana diline sahip öğrencilere eşit eğitim fırsatları sunmaktır.</a:t>
            </a:r>
            <a:endParaRPr sz="2200"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tr-TR" sz="2200" dirty="0"/>
              <a:t>Öğretmenler</a:t>
            </a:r>
            <a:endParaRPr sz="2200" dirty="0"/>
          </a:p>
          <a:p>
            <a:pPr lvl="2" indent="-374650">
              <a:lnSpc>
                <a:spcPct val="115000"/>
              </a:lnSpc>
              <a:spcBef>
                <a:spcPts val="0"/>
              </a:spcBef>
              <a:buSzPts val="2300"/>
              <a:buChar char="■"/>
            </a:pPr>
            <a:r>
              <a:rPr lang="tr-TR" sz="2200" dirty="0"/>
              <a:t>iki dilli/çok dilli öğrencilerin ana dillerinin toplumda ne düzeyde kabul edildiğini ve kullanabildiklerini fark eder,</a:t>
            </a:r>
            <a:endParaRPr sz="2200" dirty="0"/>
          </a:p>
          <a:p>
            <a:pPr marL="1371600" lvl="2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tr-TR" sz="2200" dirty="0">
                <a:solidFill>
                  <a:srgbClr val="0070C0"/>
                </a:solidFill>
              </a:rPr>
              <a:t>bu dillerin ait oldukları toplumdaki hiyerarşisine eleştirel bakar</a:t>
            </a:r>
            <a:r>
              <a:rPr lang="tr-TR" sz="2200" dirty="0"/>
              <a:t> ve bu durumu sorgular,</a:t>
            </a:r>
            <a:endParaRPr sz="2200" dirty="0"/>
          </a:p>
          <a:p>
            <a:pPr marL="1371600" lvl="2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tr-TR" sz="2200" dirty="0"/>
              <a:t>ve bunun için </a:t>
            </a:r>
            <a:r>
              <a:rPr lang="tr-TR" sz="2200" dirty="0">
                <a:solidFill>
                  <a:srgbClr val="0070C0"/>
                </a:solidFill>
              </a:rPr>
              <a:t>azınlık ana diline sahip öğrencilerin dillerini sınıfta görünür hale getirir</a:t>
            </a:r>
            <a:r>
              <a:rPr lang="tr-TR" sz="2200" dirty="0"/>
              <a:t> (</a:t>
            </a:r>
            <a:r>
              <a:rPr lang="tr-TR" sz="2200" dirty="0" err="1"/>
              <a:t>García</a:t>
            </a:r>
            <a:r>
              <a:rPr lang="tr-TR" sz="2200" dirty="0"/>
              <a:t> ve ark., 2017; </a:t>
            </a:r>
            <a:r>
              <a:rPr lang="tr-TR" sz="2200" dirty="0" err="1"/>
              <a:t>García</a:t>
            </a:r>
            <a:r>
              <a:rPr lang="tr-TR" sz="2200" dirty="0"/>
              <a:t> ve </a:t>
            </a:r>
            <a:r>
              <a:rPr lang="tr-TR" sz="2200" dirty="0" err="1"/>
              <a:t>Otheguy</a:t>
            </a:r>
            <a:r>
              <a:rPr lang="tr-TR" sz="2200" dirty="0"/>
              <a:t>, 2020).</a:t>
            </a:r>
            <a:endParaRPr sz="2200" dirty="0"/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"/>
          <p:cNvSpPr txBox="1">
            <a:spLocks noGrp="1"/>
          </p:cNvSpPr>
          <p:nvPr>
            <p:ph type="title"/>
          </p:nvPr>
        </p:nvSpPr>
        <p:spPr>
          <a:xfrm>
            <a:off x="1083214" y="505521"/>
            <a:ext cx="10142804" cy="1188600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ill Sans"/>
              <a:buNone/>
            </a:pPr>
            <a:r>
              <a:rPr lang="tr-TR" sz="3200" dirty="0"/>
              <a:t>EĞİTİM YAKLAŞIMININ HEDEFLERİ</a:t>
            </a:r>
            <a:endParaRPr sz="3200" dirty="0"/>
          </a:p>
        </p:txBody>
      </p:sp>
      <p:sp>
        <p:nvSpPr>
          <p:cNvPr id="205" name="Google Shape;205;p3"/>
          <p:cNvSpPr txBox="1">
            <a:spLocks noGrp="1"/>
          </p:cNvSpPr>
          <p:nvPr>
            <p:ph type="body" idx="1"/>
          </p:nvPr>
        </p:nvSpPr>
        <p:spPr>
          <a:xfrm>
            <a:off x="4702300" y="1820375"/>
            <a:ext cx="6237674" cy="47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endParaRPr lang="en-US" sz="2200" dirty="0">
              <a:solidFill>
                <a:srgbClr val="418AB3"/>
              </a:solidFill>
            </a:endParaRPr>
          </a:p>
          <a:p>
            <a:pPr marL="342900">
              <a:lnSpc>
                <a:spcPct val="115000"/>
              </a:lnSpc>
              <a:spcBef>
                <a:spcPts val="0"/>
              </a:spcBef>
              <a:buSzPts val="2300"/>
            </a:pPr>
            <a:r>
              <a:rPr lang="tr-TR" sz="2200" dirty="0" err="1"/>
              <a:t>García</a:t>
            </a:r>
            <a:r>
              <a:rPr lang="tr-TR" sz="2200" dirty="0"/>
              <a:t>, Johnson ve </a:t>
            </a:r>
            <a:r>
              <a:rPr lang="tr-TR" sz="2200" dirty="0" err="1"/>
              <a:t>Seltzer</a:t>
            </a:r>
            <a:r>
              <a:rPr lang="tr-TR" sz="2200" dirty="0"/>
              <a:t> (2017) </a:t>
            </a:r>
            <a:r>
              <a:rPr lang="tr-TR" sz="2200" dirty="0" err="1"/>
              <a:t>dillerötesi</a:t>
            </a:r>
            <a:r>
              <a:rPr lang="tr-TR" sz="2200" dirty="0"/>
              <a:t> eğitim yaklaşımı için dört hedef sıralamaktadır; </a:t>
            </a:r>
            <a:endParaRPr sz="2200" dirty="0"/>
          </a:p>
          <a:p>
            <a:pPr marL="685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dirty="0">
                <a:solidFill>
                  <a:srgbClr val="0070C0"/>
                </a:solidFill>
              </a:rPr>
              <a:t>(1) </a:t>
            </a:r>
            <a:r>
              <a:rPr lang="tr-TR" sz="2000" dirty="0"/>
              <a:t>öğrencilerin sınıf içerisinde </a:t>
            </a:r>
            <a:r>
              <a:rPr lang="tr-TR" sz="2000" dirty="0">
                <a:solidFill>
                  <a:schemeClr val="accent2"/>
                </a:solidFill>
              </a:rPr>
              <a:t>zorlayıcı içerik ve metinleri daha kolay kavramalarını</a:t>
            </a:r>
            <a:r>
              <a:rPr lang="tr-TR" sz="2000" dirty="0"/>
              <a:t> sağlamak, </a:t>
            </a:r>
            <a:endParaRPr sz="2000" dirty="0"/>
          </a:p>
          <a:p>
            <a:pPr marL="685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dirty="0">
                <a:solidFill>
                  <a:srgbClr val="0070C0"/>
                </a:solidFill>
              </a:rPr>
              <a:t>(2)</a:t>
            </a:r>
            <a:r>
              <a:rPr lang="tr-TR" sz="2000" dirty="0"/>
              <a:t> öğrencilerin akademik içerikleri öğrenirken </a:t>
            </a:r>
            <a:r>
              <a:rPr lang="tr-TR" sz="2000" dirty="0">
                <a:solidFill>
                  <a:schemeClr val="accent2"/>
                </a:solidFill>
              </a:rPr>
              <a:t>kendi ana dillerinin de gelişmesine </a:t>
            </a:r>
            <a:r>
              <a:rPr lang="tr-TR" sz="2000" dirty="0"/>
              <a:t>fırsat sağlamak, </a:t>
            </a:r>
            <a:endParaRPr sz="2000" dirty="0"/>
          </a:p>
          <a:p>
            <a:pPr marL="685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dirty="0">
                <a:solidFill>
                  <a:srgbClr val="0070C0"/>
                </a:solidFill>
              </a:rPr>
              <a:t>(3) </a:t>
            </a:r>
            <a:r>
              <a:rPr lang="tr-TR" sz="2000" dirty="0"/>
              <a:t>öğrencilerin sahip olduğu dilleri </a:t>
            </a:r>
            <a:r>
              <a:rPr lang="tr-TR" sz="2000" dirty="0">
                <a:solidFill>
                  <a:schemeClr val="accent2"/>
                </a:solidFill>
              </a:rPr>
              <a:t>kullanarak farklı öğrenme yöntemlerini</a:t>
            </a:r>
            <a:r>
              <a:rPr lang="tr-TR" sz="2000" dirty="0"/>
              <a:t> desteklemek,</a:t>
            </a:r>
            <a:endParaRPr sz="2000" dirty="0"/>
          </a:p>
          <a:p>
            <a:pPr marL="685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dirty="0">
                <a:solidFill>
                  <a:srgbClr val="0070C0"/>
                </a:solidFill>
              </a:rPr>
              <a:t>(4) </a:t>
            </a:r>
            <a:r>
              <a:rPr lang="tr-TR" sz="2000" dirty="0"/>
              <a:t>öğrencilerin </a:t>
            </a:r>
            <a:r>
              <a:rPr lang="tr-TR" sz="2000" dirty="0">
                <a:solidFill>
                  <a:schemeClr val="accent2"/>
                </a:solidFill>
              </a:rPr>
              <a:t>sosyal, kültürel ve dil kimliklerine ve </a:t>
            </a:r>
            <a:r>
              <a:rPr lang="tr-TR" sz="2000" dirty="0" err="1">
                <a:solidFill>
                  <a:schemeClr val="accent2"/>
                </a:solidFill>
              </a:rPr>
              <a:t>sosyo</a:t>
            </a:r>
            <a:r>
              <a:rPr lang="tr-TR" sz="2000" dirty="0">
                <a:solidFill>
                  <a:schemeClr val="accent2"/>
                </a:solidFill>
              </a:rPr>
              <a:t>-duygusal gelişimine</a:t>
            </a:r>
            <a:r>
              <a:rPr lang="tr-TR" sz="2000" dirty="0"/>
              <a:t> katkı sağlamaktır (s.7).</a:t>
            </a:r>
            <a:endParaRPr sz="2000" dirty="0"/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</p:txBody>
      </p:sp>
      <p:pic>
        <p:nvPicPr>
          <p:cNvPr id="206" name="Google Shape;20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2026" y="2067951"/>
            <a:ext cx="3277772" cy="4322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"/>
          <p:cNvSpPr txBox="1">
            <a:spLocks noGrp="1"/>
          </p:cNvSpPr>
          <p:nvPr>
            <p:ph type="title"/>
          </p:nvPr>
        </p:nvSpPr>
        <p:spPr>
          <a:xfrm>
            <a:off x="1083211" y="449575"/>
            <a:ext cx="9439326" cy="1188600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ill Sans"/>
              <a:buNone/>
            </a:pPr>
            <a:r>
              <a:rPr lang="tr-TR" sz="3200" dirty="0"/>
              <a:t>ARAŞTIRMAMIZ: İŞBİRLİKÇİ SORGULAMA</a:t>
            </a:r>
            <a:endParaRPr dirty="0"/>
          </a:p>
        </p:txBody>
      </p:sp>
      <p:sp>
        <p:nvSpPr>
          <p:cNvPr id="212" name="Google Shape;212;p4"/>
          <p:cNvSpPr txBox="1">
            <a:spLocks noGrp="1"/>
          </p:cNvSpPr>
          <p:nvPr>
            <p:ph type="body" idx="1"/>
          </p:nvPr>
        </p:nvSpPr>
        <p:spPr>
          <a:xfrm>
            <a:off x="1083211" y="1935125"/>
            <a:ext cx="9439325" cy="44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1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Gill Sans"/>
              <a:buChar char="•"/>
            </a:pPr>
            <a:r>
              <a:rPr lang="tr-TR" sz="2200" dirty="0"/>
              <a:t>Bu işbirlikçi sorgulama, İzmir’de devlet okulunda çalışan </a:t>
            </a:r>
            <a:r>
              <a:rPr lang="tr-TR" sz="2200" dirty="0">
                <a:solidFill>
                  <a:srgbClr val="0070C0"/>
                </a:solidFill>
              </a:rPr>
              <a:t>iki ilkokul öğretmeni </a:t>
            </a:r>
            <a:r>
              <a:rPr lang="tr-TR" sz="2200" dirty="0"/>
              <a:t>ile yürütülmüştür.</a:t>
            </a:r>
            <a:endParaRPr sz="2200" dirty="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tr-TR" sz="2200" dirty="0">
                <a:solidFill>
                  <a:schemeClr val="tx1"/>
                </a:solidFill>
              </a:rPr>
              <a:t>Okul profili: </a:t>
            </a:r>
            <a:r>
              <a:rPr lang="tr-TR" sz="2200" dirty="0"/>
              <a:t>Türkiye'nin doğu ve güneydoğu şehirlerinden göç eden, düşük gelirli, çoğunluğu Kürt etnik kökenli küçük bir kasabada bulunmaktadır. </a:t>
            </a:r>
            <a:endParaRPr sz="2200" dirty="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tr-TR" sz="2200" dirty="0"/>
              <a:t>2018-2019 akademik yılında, okul </a:t>
            </a:r>
            <a:r>
              <a:rPr lang="tr-TR" sz="2200" dirty="0">
                <a:solidFill>
                  <a:srgbClr val="0070C0"/>
                </a:solidFill>
              </a:rPr>
              <a:t>30 Suriyeli mülteci öğrenciye</a:t>
            </a:r>
            <a:r>
              <a:rPr lang="tr-TR" sz="2200" dirty="0"/>
              <a:t> ev sahipliği yaptı. Yaklaşık yarısı ana dil olarak </a:t>
            </a:r>
            <a:r>
              <a:rPr lang="tr-TR" sz="2200" dirty="0">
                <a:solidFill>
                  <a:srgbClr val="0070C0"/>
                </a:solidFill>
              </a:rPr>
              <a:t>Kürtçe konuşan</a:t>
            </a:r>
            <a:r>
              <a:rPr lang="tr-TR" sz="2200" dirty="0"/>
              <a:t> ailelerden, diğerleri ise </a:t>
            </a:r>
            <a:r>
              <a:rPr lang="tr-TR" sz="2200" dirty="0">
                <a:solidFill>
                  <a:srgbClr val="0070C0"/>
                </a:solidFill>
              </a:rPr>
              <a:t>Arapça konuşan</a:t>
            </a:r>
            <a:r>
              <a:rPr lang="tr-TR" sz="2200" dirty="0"/>
              <a:t> ailelerden gelmektedir. Sadece öğrencilerin bir kısmı Kürtçe veya Arapça dillerinde okur-yazardı. </a:t>
            </a:r>
            <a:endParaRPr sz="22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862629c120_1_23"/>
          <p:cNvSpPr txBox="1">
            <a:spLocks noGrp="1"/>
          </p:cNvSpPr>
          <p:nvPr>
            <p:ph type="title"/>
          </p:nvPr>
        </p:nvSpPr>
        <p:spPr>
          <a:xfrm>
            <a:off x="1406768" y="411442"/>
            <a:ext cx="9298745" cy="1188600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ill Sans"/>
              <a:buNone/>
            </a:pPr>
            <a:r>
              <a:rPr lang="tr-TR" sz="3200" dirty="0"/>
              <a:t>KATILIMCILAR</a:t>
            </a:r>
            <a:endParaRPr dirty="0"/>
          </a:p>
        </p:txBody>
      </p:sp>
      <p:sp>
        <p:nvSpPr>
          <p:cNvPr id="218" name="Google Shape;218;g862629c120_1_23"/>
          <p:cNvSpPr txBox="1"/>
          <p:nvPr/>
        </p:nvSpPr>
        <p:spPr>
          <a:xfrm>
            <a:off x="1406768" y="2525125"/>
            <a:ext cx="4122007" cy="326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30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3. Sınıf öğretmeni</a:t>
            </a:r>
            <a:endParaRPr sz="2200" dirty="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30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Arapça-Türkçe iki dilli (Arap etnik köken)</a:t>
            </a:r>
            <a:endParaRPr sz="2200" dirty="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30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15 yıllık tecrübe </a:t>
            </a:r>
            <a:endParaRPr sz="2200" dirty="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30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Sınıfında 2 Suriyeli (Arap etnik köken) mülteci öğrenci</a:t>
            </a:r>
            <a:endParaRPr sz="2200" dirty="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5715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200" dirty="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9" name="Google Shape;219;g862629c120_1_23"/>
          <p:cNvSpPr txBox="1"/>
          <p:nvPr/>
        </p:nvSpPr>
        <p:spPr>
          <a:xfrm>
            <a:off x="1406775" y="1966825"/>
            <a:ext cx="4122000" cy="558300"/>
          </a:xfrm>
          <a:prstGeom prst="rect">
            <a:avLst/>
          </a:prstGeom>
          <a:solidFill>
            <a:srgbClr val="F1C232"/>
          </a:solidFill>
          <a:ln>
            <a:noFill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Pelin  </a:t>
            </a:r>
            <a:endParaRPr dirty="0"/>
          </a:p>
        </p:txBody>
      </p:sp>
      <p:sp>
        <p:nvSpPr>
          <p:cNvPr id="220" name="Google Shape;220;g862629c120_1_23"/>
          <p:cNvSpPr txBox="1"/>
          <p:nvPr/>
        </p:nvSpPr>
        <p:spPr>
          <a:xfrm>
            <a:off x="6386375" y="1966825"/>
            <a:ext cx="4122000" cy="558300"/>
          </a:xfrm>
          <a:prstGeom prst="rect">
            <a:avLst/>
          </a:prstGeom>
          <a:solidFill>
            <a:srgbClr val="F1C232"/>
          </a:solidFill>
          <a:ln>
            <a:noFill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Osman 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862629c120_1_23"/>
          <p:cNvSpPr txBox="1">
            <a:spLocks noGrp="1"/>
          </p:cNvSpPr>
          <p:nvPr>
            <p:ph type="body" idx="4294967295"/>
          </p:nvPr>
        </p:nvSpPr>
        <p:spPr>
          <a:xfrm>
            <a:off x="6386375" y="2525125"/>
            <a:ext cx="4122000" cy="435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30200">
              <a:lnSpc>
                <a:spcPct val="90000"/>
              </a:lnSpc>
              <a:buSzPts val="2000"/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chemeClr val="dk1"/>
                </a:solidFill>
              </a:rPr>
              <a:t>Yabancı dil olarak Türkçe öğretmeni </a:t>
            </a:r>
            <a:r>
              <a:rPr lang="tr-TR" sz="2200" dirty="0"/>
              <a:t>(Kapsayıcı Eğitim dahilinde atanmış)</a:t>
            </a:r>
            <a:endParaRPr sz="2200" dirty="0"/>
          </a:p>
          <a:p>
            <a:pPr marL="33020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tr-TR" sz="2200" dirty="0"/>
              <a:t>Kürtçe-Türkçe iki dilli (Kürt etnik köken)</a:t>
            </a:r>
            <a:endParaRPr sz="2200" dirty="0"/>
          </a:p>
          <a:p>
            <a:pPr marL="33020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tr-TR" sz="2200" dirty="0"/>
              <a:t>1 yıllık tecrübe Türkçe dil düzeyleri farklılık gösteren, karma, 1.-4. sınıf, 18 Suriyeli (Arap ve Kürt </a:t>
            </a:r>
            <a:r>
              <a:rPr lang="tr-TR" sz="2200" dirty="0" err="1"/>
              <a:t>etnick</a:t>
            </a:r>
            <a:r>
              <a:rPr lang="tr-TR" sz="2200" dirty="0"/>
              <a:t> kökenli) öğrenci</a:t>
            </a:r>
            <a:endParaRPr sz="2200" dirty="0"/>
          </a:p>
          <a:p>
            <a:pPr marL="571500">
              <a:lnSpc>
                <a:spcPct val="90000"/>
              </a:lnSpc>
              <a:buClr>
                <a:schemeClr val="dk1"/>
              </a:buClr>
              <a:buFont typeface="Arial" panose="020B0604020202020204" pitchFamily="34" charset="0"/>
              <a:buChar char="•"/>
            </a:pPr>
            <a:endParaRPr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862629c120_0_1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tr-TR"/>
              <a:t>9</a:t>
            </a:fld>
            <a:endParaRPr/>
          </a:p>
        </p:txBody>
      </p:sp>
      <p:pic>
        <p:nvPicPr>
          <p:cNvPr id="227" name="Google Shape;227;g862629c120_0_176"/>
          <p:cNvPicPr preferRelativeResize="0"/>
          <p:nvPr/>
        </p:nvPicPr>
        <p:blipFill rotWithShape="1">
          <a:blip r:embed="rId3">
            <a:alphaModFix/>
          </a:blip>
          <a:srcRect t="38136" b="35576"/>
          <a:stretch/>
        </p:blipFill>
        <p:spPr>
          <a:xfrm>
            <a:off x="966525" y="4379841"/>
            <a:ext cx="10744200" cy="939613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862629c120_0_176"/>
          <p:cNvSpPr txBox="1"/>
          <p:nvPr/>
        </p:nvSpPr>
        <p:spPr>
          <a:xfrm>
            <a:off x="1406769" y="411442"/>
            <a:ext cx="9101700" cy="1188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VERİ TOPLAMA SÜRECİ (2018 Bahar Dönemi)</a:t>
            </a:r>
            <a:endParaRPr sz="280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9" name="Google Shape;229;g862629c120_0_176"/>
          <p:cNvSpPr txBox="1"/>
          <p:nvPr/>
        </p:nvSpPr>
        <p:spPr>
          <a:xfrm>
            <a:off x="1347525" y="3069748"/>
            <a:ext cx="3641700" cy="14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Aşama 1</a:t>
            </a:r>
            <a:r>
              <a:rPr lang="tr-TR" sz="1800" dirty="0">
                <a:latin typeface="Gill Sans"/>
                <a:ea typeface="Gill Sans"/>
                <a:cs typeface="Gill Sans"/>
                <a:sym typeface="Gill Sans"/>
              </a:rPr>
              <a:t>: </a:t>
            </a:r>
            <a:r>
              <a:rPr lang="tr-TR" sz="1800" dirty="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okul kültürü, uygulanan müfredat, öğretmenlerin pedagojileri ve kimlikleri ve mülteci öğrencilerin dil ve okuryazarlık geçmişi</a:t>
            </a:r>
            <a:endParaRPr sz="1800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0" name="Google Shape;230;g862629c120_0_176"/>
          <p:cNvSpPr txBox="1"/>
          <p:nvPr/>
        </p:nvSpPr>
        <p:spPr>
          <a:xfrm>
            <a:off x="4136775" y="5184300"/>
            <a:ext cx="3641700" cy="16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Aşama 2:</a:t>
            </a:r>
            <a:r>
              <a:rPr lang="tr-TR" sz="1800" dirty="0"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tr-TR" sz="1800" dirty="0" err="1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dillerötesi</a:t>
            </a:r>
            <a:r>
              <a:rPr lang="tr-TR" sz="1800" dirty="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eğitimi sınıfa nasıl entegre edilebileceği, 4 haftalık ders planı tasarlama ve ortak materyal üretme</a:t>
            </a:r>
            <a:endParaRPr sz="1800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1" name="Google Shape;231;g862629c120_0_176"/>
          <p:cNvSpPr txBox="1"/>
          <p:nvPr/>
        </p:nvSpPr>
        <p:spPr>
          <a:xfrm>
            <a:off x="7862775" y="2948550"/>
            <a:ext cx="2665800" cy="14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Aşama 3</a:t>
            </a:r>
            <a:r>
              <a:rPr lang="tr-TR" sz="1800" dirty="0">
                <a:latin typeface="Gill Sans"/>
                <a:ea typeface="Gill Sans"/>
                <a:cs typeface="Gill Sans"/>
                <a:sym typeface="Gill Sans"/>
              </a:rPr>
              <a:t>: </a:t>
            </a:r>
            <a:r>
              <a:rPr lang="tr-TR" sz="1800" dirty="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öğretim uygulamaları, çalışmanın artıları ve uygulamaya ilişkin kısıtlamaların paylaşılması</a:t>
            </a:r>
            <a:endParaRPr sz="1800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2" name="Google Shape;232;g862629c120_0_176"/>
          <p:cNvSpPr txBox="1"/>
          <p:nvPr/>
        </p:nvSpPr>
        <p:spPr>
          <a:xfrm>
            <a:off x="1347525" y="1812225"/>
            <a:ext cx="9101700" cy="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10 bireysel ve 1 ortak görüşme </a:t>
            </a:r>
            <a:endParaRPr sz="2200" dirty="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 panose="020B0604020202020204" pitchFamily="34" charset="0"/>
              <a:buChar char="•"/>
            </a:pPr>
            <a:r>
              <a:rPr lang="tr-TR" sz="2200" dirty="0" err="1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WhatsApp</a:t>
            </a:r>
            <a:r>
              <a:rPr lang="tr-TR" sz="2200" dirty="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üzerinden</a:t>
            </a:r>
            <a:endParaRPr sz="2200" dirty="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1573</Words>
  <Application>Microsoft Office PowerPoint</Application>
  <PresentationFormat>Geniş ekran</PresentationFormat>
  <Paragraphs>160</Paragraphs>
  <Slides>22</Slides>
  <Notes>22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22</vt:i4>
      </vt:variant>
    </vt:vector>
  </HeadingPairs>
  <TitlesOfParts>
    <vt:vector size="29" baseType="lpstr">
      <vt:lpstr>Calibri</vt:lpstr>
      <vt:lpstr>Arial</vt:lpstr>
      <vt:lpstr>Courier New</vt:lpstr>
      <vt:lpstr>Times New Roman</vt:lpstr>
      <vt:lpstr>Gill Sans</vt:lpstr>
      <vt:lpstr>Parcel</vt:lpstr>
      <vt:lpstr>Office Theme</vt:lpstr>
      <vt:lpstr>SURİYELİ MÜLTECİ ÇOCUKLARIN EĞİTİMİNDE DİLLERÖTESİ EĞİTİM YAKLAŞIMI</vt:lpstr>
      <vt:lpstr>BAŞLIKLAR</vt:lpstr>
      <vt:lpstr>DİLLERÖTESİ (TRANSLANGUAGING) EĞİTİM YAKLAŞIMI</vt:lpstr>
      <vt:lpstr>DİLLERÖTESİ EĞİTİM YAKLAŞIMI</vt:lpstr>
      <vt:lpstr>BU EĞİTİM YAKLAŞIMINDA ÖĞRETMENİN ROLÜ</vt:lpstr>
      <vt:lpstr>EĞİTİM YAKLAŞIMININ HEDEFLERİ</vt:lpstr>
      <vt:lpstr>ARAŞTIRMAMIZ: İŞBİRLİKÇİ SORGULAMA</vt:lpstr>
      <vt:lpstr>KATILIMCILAR</vt:lpstr>
      <vt:lpstr>PowerPoint Sunusu</vt:lpstr>
      <vt:lpstr>PowerPoint Sunusu</vt:lpstr>
      <vt:lpstr>PowerPoint Sunusu</vt:lpstr>
      <vt:lpstr>PowerPoint Sunusu</vt:lpstr>
      <vt:lpstr>NELER BULDUK?</vt:lpstr>
      <vt:lpstr>NELER BULDUK?</vt:lpstr>
      <vt:lpstr>ÜSTDİL FARKINDALIĞINI ARTTIRARAK ÖĞRENMEYİ DESTEKLEMEK</vt:lpstr>
      <vt:lpstr>ÜSTDİL FARKINDALIĞINI ARTTIRARAK ÖĞRENMEYİ DESTEKLEMEK</vt:lpstr>
      <vt:lpstr>SINIF İÇİ EMPATİ VE DUYARLILIK GELİŞİMİNE YARDIMCI OLMAK</vt:lpstr>
      <vt:lpstr>NELER BULDUK?</vt:lpstr>
      <vt:lpstr>ÖĞRETMENLERİN DİLE GETİRDİĞİ KAYGILAR</vt:lpstr>
      <vt:lpstr>DİLLERÖTESİ EĞİTİM YAKLAŞIMI NASIL SÜRDÜRÜLEBİLİR BİR YAKLAŞIM OLABİLİR?</vt:lpstr>
      <vt:lpstr>TEŞEKKÜR EDERİZ!</vt:lpstr>
      <vt:lpstr>KAYNAKÇA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SURİYELİ MÜLTECİ ÇOCUKLARIN EĞİTİMİNDE DİLLERÖTESİ EĞİTİM YAKLAŞIMI</dc:title>
  <dc:creator>Emine Hoşoğlu Doğan</dc:creator>
  <cp:lastModifiedBy>kalimeero -</cp:lastModifiedBy>
  <cp:revision>1</cp:revision>
  <dcterms:modified xsi:type="dcterms:W3CDTF">2020-06-06T18:58:16Z</dcterms:modified>
</cp:coreProperties>
</file>